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5" r:id="rId1"/>
  </p:sldMasterIdLst>
  <p:notesMasterIdLst>
    <p:notesMasterId r:id="rId2"/>
  </p:notesMasterIdLst>
  <p:sldIdLst>
    <p:sldId id="256" r:id="rId3"/>
    <p:sldId id="284" r:id="rId4"/>
    <p:sldId id="285" r:id="rId5"/>
    <p:sldId id="258" r:id="rId6"/>
    <p:sldId id="263" r:id="rId7"/>
    <p:sldId id="278" r:id="rId8"/>
    <p:sldId id="260" r:id="rId9"/>
    <p:sldId id="318" r:id="rId10"/>
    <p:sldId id="298" r:id="rId11"/>
    <p:sldId id="299" r:id="rId12"/>
    <p:sldId id="276" r:id="rId13"/>
    <p:sldId id="277" r:id="rId14"/>
    <p:sldId id="280" r:id="rId15"/>
    <p:sldId id="281" r:id="rId16"/>
    <p:sldId id="302" r:id="rId17"/>
    <p:sldId id="319" r:id="rId18"/>
    <p:sldId id="288" r:id="rId19"/>
    <p:sldId id="304" r:id="rId20"/>
    <p:sldId id="282" r:id="rId21"/>
    <p:sldId id="289" r:id="rId22"/>
    <p:sldId id="320" r:id="rId23"/>
    <p:sldId id="308" r:id="rId24"/>
    <p:sldId id="306" r:id="rId25"/>
    <p:sldId id="292" r:id="rId26"/>
    <p:sldId id="293" r:id="rId27"/>
    <p:sldId id="313" r:id="rId28"/>
    <p:sldId id="321" r:id="rId29"/>
    <p:sldId id="294" r:id="rId30"/>
    <p:sldId id="322" r:id="rId31"/>
    <p:sldId id="307" r:id="rId32"/>
    <p:sldId id="296" r:id="rId33"/>
    <p:sldId id="315" r:id="rId34"/>
    <p:sldId id="297" r:id="rId35"/>
    <p:sldId id="316" r:id="rId36"/>
    <p:sldId id="273" r:id="rId37"/>
    <p:sldId id="283" r:id="rId3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6835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0" d="100"/>
        <a:sy n="7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presProps" Target="presProps.xml"  /><Relationship Id="rId4" Type="http://schemas.openxmlformats.org/officeDocument/2006/relationships/slide" Target="slides/slide2.xml"  /><Relationship Id="rId40" Type="http://schemas.openxmlformats.org/officeDocument/2006/relationships/viewProps" Target="viewProps.xml"  /><Relationship Id="rId41" Type="http://schemas.openxmlformats.org/officeDocument/2006/relationships/theme" Target="theme/theme1.xml"  /><Relationship Id="rId42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35.png"  /><Relationship Id="rId11" Type="http://schemas.openxmlformats.org/officeDocument/2006/relationships/image" Target="../media/image36.png"  /><Relationship Id="rId12" Type="http://schemas.openxmlformats.org/officeDocument/2006/relationships/image" Target="../media/image37.png"  /><Relationship Id="rId13" Type="http://schemas.openxmlformats.org/officeDocument/2006/relationships/image" Target="../media/image3.png"  /><Relationship Id="rId14" Type="http://schemas.openxmlformats.org/officeDocument/2006/relationships/image" Target="../media/image38.png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.png"  /><Relationship Id="rId4" Type="http://schemas.openxmlformats.org/officeDocument/2006/relationships/image" Target="../media/image4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4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4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4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6.png"  /><Relationship Id="rId3" Type="http://schemas.openxmlformats.org/officeDocument/2006/relationships/image" Target="../media/image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4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4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.png"  /><Relationship Id="rId4" Type="http://schemas.openxmlformats.org/officeDocument/2006/relationships/image" Target="../media/image5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.png"  /><Relationship Id="rId4" Type="http://schemas.openxmlformats.org/officeDocument/2006/relationships/image" Target="../media/image5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5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5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5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9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3.png"  /><Relationship Id="rId9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.png"  /><Relationship Id="rId3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5434" y="1197339"/>
            <a:ext cx="5965111" cy="8060961"/>
          </a:xfrm>
          <a:custGeom>
            <a:avLst/>
            <a:gdLst/>
            <a:rect l="l" t="t" r="r" b="b"/>
            <a:pathLst>
              <a:path w="5965111" h="8060961">
                <a:moveTo>
                  <a:pt x="0" y="0"/>
                </a:moveTo>
                <a:lnTo>
                  <a:pt x="5965111" y="0"/>
                </a:lnTo>
                <a:lnTo>
                  <a:pt x="5965111" y="8060962"/>
                </a:lnTo>
                <a:lnTo>
                  <a:pt x="0" y="8060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898455" y="1257300"/>
            <a:ext cx="5254945" cy="6191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919"/>
              </a:lnSpc>
              <a:defRPr/>
            </a:pPr>
            <a:r>
              <a:rPr lang="en-US" altLang="ko-KR" sz="4099">
                <a:solidFill>
                  <a:srgbClr val="399d4e"/>
                </a:solidFill>
                <a:latin typeface="한컴 윤고딕 760"/>
                <a:ea typeface="한컴 윤고딕 760"/>
              </a:rPr>
              <a:t>3</a:t>
            </a:r>
            <a:r>
              <a:rPr lang="ko-KR" altLang="en-US" sz="4099">
                <a:solidFill>
                  <a:srgbClr val="399d4e"/>
                </a:solidFill>
                <a:latin typeface="한컴 윤고딕 760"/>
                <a:ea typeface="한컴 윤고딕 760"/>
              </a:rPr>
              <a:t>조   </a:t>
            </a:r>
            <a:r>
              <a:rPr lang="en-US" sz="4099">
                <a:solidFill>
                  <a:srgbClr val="399d4e"/>
                </a:solidFill>
                <a:latin typeface="한컴 윤고딕 760"/>
                <a:ea typeface="한컴 윤고딕 760"/>
              </a:rPr>
              <a:t>최종프로젝트</a:t>
            </a:r>
            <a:endParaRPr lang="en-US" sz="4099">
              <a:solidFill>
                <a:srgbClr val="399d4e"/>
              </a:solidFill>
              <a:latin typeface="한컴 윤고딕 760"/>
              <a:ea typeface="한컴 윤고딕 76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19200" y="7810500"/>
            <a:ext cx="8613455" cy="15240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6019"/>
              </a:lnSpc>
              <a:defRPr/>
            </a:pPr>
            <a:r>
              <a:rPr lang="ko-KR" altLang="en-US" sz="4299" spc="85">
                <a:solidFill>
                  <a:srgbClr val="399d4e"/>
                </a:solidFill>
                <a:latin typeface="한컴 윤고딕 240"/>
                <a:ea typeface="한컴 윤고딕 240"/>
              </a:rPr>
              <a:t>전국민 독서 활성화를 위한</a:t>
            </a:r>
            <a:endParaRPr lang="ko-KR" altLang="en-US" sz="4299" spc="85">
              <a:solidFill>
                <a:srgbClr val="399d4e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6019"/>
              </a:lnSpc>
              <a:defRPr/>
            </a:pPr>
            <a:r>
              <a:rPr lang="ko-KR" altLang="en-US" sz="4299" spc="85">
                <a:solidFill>
                  <a:srgbClr val="399d4e"/>
                </a:solidFill>
                <a:latin typeface="한컴 윤고딕 240"/>
                <a:ea typeface="한컴 윤고딕 240"/>
              </a:rPr>
              <a:t>독서커뮤니티 </a:t>
            </a:r>
            <a:r>
              <a:rPr lang="en-US" altLang="ko-KR" sz="4299" spc="85">
                <a:solidFill>
                  <a:srgbClr val="399d4e"/>
                </a:solidFill>
                <a:latin typeface="한컴 윤고딕 240"/>
                <a:ea typeface="한컴 윤고딕 240"/>
              </a:rPr>
              <a:t>+</a:t>
            </a:r>
            <a:r>
              <a:rPr lang="ko-KR" altLang="en-US" sz="4299" spc="85">
                <a:solidFill>
                  <a:srgbClr val="399d4e"/>
                </a:solidFill>
                <a:latin typeface="한컴 윤고딕 240"/>
                <a:ea typeface="한컴 윤고딕 240"/>
              </a:rPr>
              <a:t> 문고</a:t>
            </a:r>
            <a:endParaRPr lang="ko-KR" altLang="en-US" sz="4299" spc="85">
              <a:solidFill>
                <a:srgbClr val="399d4e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2102" y="3238500"/>
            <a:ext cx="5486400" cy="3357474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48800" y="2642708"/>
            <a:ext cx="7572375" cy="6615592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2658320"/>
            <a:ext cx="7391400" cy="6599979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6" name="TextBox 12"/>
          <p:cNvSpPr txBox="1"/>
          <p:nvPr/>
        </p:nvSpPr>
        <p:spPr>
          <a:xfrm>
            <a:off x="2974656" y="419100"/>
            <a:ext cx="12722544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주제 선정 이유</a:t>
            </a:r>
            <a:endParaRPr lang="ko-KR" altLang="en-US" sz="9999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"/>
          <p:cNvSpPr/>
          <p:nvPr/>
        </p:nvSpPr>
        <p:spPr>
          <a:xfrm>
            <a:off x="11582398" y="3238500"/>
            <a:ext cx="5486402" cy="50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01600" cap="flat" cmpd="sng" algn="ctr">
            <a:solidFill>
              <a:srgbClr val="d9d9d9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ko-KR" altLang="en-US" sz="3700">
                <a:solidFill>
                  <a:srgbClr val="4da760"/>
                </a:solidFill>
                <a:latin typeface="한컴 윤고딕 240"/>
                <a:ea typeface="한컴 윤고딕 240"/>
              </a:rPr>
              <a:t>하루북스</a:t>
            </a:r>
            <a:r>
              <a:rPr lang="ko-KR" altLang="en-US" sz="2500">
                <a:solidFill>
                  <a:srgbClr val="2a2a2a"/>
                </a:solidFill>
                <a:latin typeface="한컴 윤고딕 240"/>
                <a:ea typeface="한컴 윤고딕 240"/>
              </a:rPr>
              <a:t>는 일반 서점과 달리</a:t>
            </a:r>
            <a:endParaRPr lang="ko-KR" altLang="en-US" sz="25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2500">
                <a:solidFill>
                  <a:srgbClr val="2a2a2a"/>
                </a:solidFill>
                <a:latin typeface="한컴 윤고딕 240"/>
                <a:ea typeface="한컴 윤고딕 240"/>
              </a:rPr>
              <a:t>서로의 독서를 </a:t>
            </a:r>
            <a:r>
              <a:rPr lang="ko-KR" altLang="en-US" sz="2500">
                <a:solidFill>
                  <a:srgbClr val="4da760"/>
                </a:solidFill>
                <a:latin typeface="한컴 윤고딕 240"/>
                <a:ea typeface="한컴 윤고딕 240"/>
              </a:rPr>
              <a:t>소통</a:t>
            </a:r>
            <a:r>
              <a:rPr lang="ko-KR" altLang="en-US" sz="2500">
                <a:solidFill>
                  <a:srgbClr val="2a2a2a"/>
                </a:solidFill>
                <a:latin typeface="한컴 윤고딕 240"/>
                <a:ea typeface="한컴 윤고딕 240"/>
              </a:rPr>
              <a:t>하고 </a:t>
            </a:r>
            <a:r>
              <a:rPr lang="ko-KR" altLang="en-US" sz="2500">
                <a:solidFill>
                  <a:srgbClr val="4da760"/>
                </a:solidFill>
                <a:latin typeface="한컴 윤고딕 240"/>
                <a:ea typeface="한컴 윤고딕 240"/>
              </a:rPr>
              <a:t>공감</a:t>
            </a:r>
            <a:r>
              <a:rPr lang="ko-KR" altLang="en-US" sz="2500">
                <a:solidFill>
                  <a:srgbClr val="2a2a2a"/>
                </a:solidFill>
                <a:latin typeface="한컴 윤고딕 240"/>
                <a:ea typeface="한컴 윤고딕 240"/>
              </a:rPr>
              <a:t>하며</a:t>
            </a:r>
            <a:endParaRPr lang="ko-KR" altLang="en-US" sz="25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2500">
                <a:solidFill>
                  <a:srgbClr val="2a2a2a"/>
                </a:solidFill>
                <a:latin typeface="한컴 윤고딕 240"/>
                <a:ea typeface="한컴 윤고딕 240"/>
              </a:rPr>
              <a:t>다양한 </a:t>
            </a:r>
            <a:r>
              <a:rPr lang="ko-KR" altLang="en-US" sz="3200">
                <a:solidFill>
                  <a:srgbClr val="4da760"/>
                </a:solidFill>
                <a:latin typeface="한컴 윤고딕 240"/>
                <a:ea typeface="한컴 윤고딕 240"/>
              </a:rPr>
              <a:t>커뮤니티</a:t>
            </a:r>
            <a:r>
              <a:rPr lang="ko-KR" altLang="en-US" sz="2500">
                <a:solidFill>
                  <a:srgbClr val="2a2a2a"/>
                </a:solidFill>
                <a:latin typeface="한컴 윤고딕 240"/>
                <a:ea typeface="한컴 윤고딕 240"/>
              </a:rPr>
              <a:t>를 통해 책을 </a:t>
            </a:r>
            <a:endParaRPr lang="ko-KR" altLang="en-US" sz="25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2500">
                <a:solidFill>
                  <a:srgbClr val="2a2a2a"/>
                </a:solidFill>
                <a:latin typeface="한컴 윤고딕 240"/>
                <a:ea typeface="한컴 윤고딕 240"/>
              </a:rPr>
              <a:t>읽을 뿐만 아니라 자신의 공간을 </a:t>
            </a:r>
            <a:endParaRPr lang="ko-KR" altLang="en-US" sz="25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2500">
                <a:solidFill>
                  <a:srgbClr val="2a2a2a"/>
                </a:solidFill>
                <a:latin typeface="한컴 윤고딕 240"/>
                <a:ea typeface="한컴 윤고딕 240"/>
              </a:rPr>
              <a:t>통해 목표를 설정하고 성취하며 독서와의 거리감을 줄이고</a:t>
            </a:r>
            <a:r>
              <a:rPr lang="en-US" altLang="ko-KR" sz="2500">
                <a:solidFill>
                  <a:srgbClr val="2a2a2a"/>
                </a:solidFill>
                <a:latin typeface="한컴 윤고딕 240"/>
                <a:ea typeface="한컴 윤고딕 240"/>
              </a:rPr>
              <a:t>,</a:t>
            </a:r>
            <a:r>
              <a:rPr lang="ko-KR" altLang="en-US" sz="2500">
                <a:solidFill>
                  <a:srgbClr val="2a2a2a"/>
                </a:solidFill>
                <a:latin typeface="한컴 윤고딕 240"/>
                <a:ea typeface="한컴 윤고딕 240"/>
              </a:rPr>
              <a:t> 모두에게 </a:t>
            </a:r>
            <a:r>
              <a:rPr lang="ko-KR" altLang="en-US" sz="2500">
                <a:solidFill>
                  <a:srgbClr val="4da760"/>
                </a:solidFill>
                <a:latin typeface="한컴 윤고딕 240"/>
                <a:ea typeface="한컴 윤고딕 240"/>
              </a:rPr>
              <a:t>즐거운 독서</a:t>
            </a:r>
            <a:r>
              <a:rPr lang="ko-KR" altLang="en-US" sz="2500">
                <a:solidFill>
                  <a:srgbClr val="2a2a2a"/>
                </a:solidFill>
                <a:latin typeface="한컴 윤고딕 240"/>
                <a:ea typeface="한컴 윤고딕 240"/>
              </a:rPr>
              <a:t>라는 경험을 제공합니다</a:t>
            </a:r>
            <a:r>
              <a:rPr lang="en-US" altLang="ko-KR" sz="2500">
                <a:solidFill>
                  <a:srgbClr val="2a2a2a"/>
                </a:solidFill>
                <a:latin typeface="한컴 윤고딕 240"/>
                <a:ea typeface="한컴 윤고딕 240"/>
              </a:rPr>
              <a:t>.</a:t>
            </a:r>
            <a:endParaRPr lang="en-US" altLang="ko-KR" sz="25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74656" y="419100"/>
            <a:ext cx="12722544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9999">
                <a:solidFill>
                  <a:srgbClr val="808080"/>
                </a:solidFill>
                <a:latin typeface="한컴 윤고딕 240"/>
                <a:ea typeface="한컴 윤고딕 240"/>
              </a:rPr>
              <a:t>하루북스</a:t>
            </a:r>
            <a:r>
              <a:rPr lang="ko-KR" alt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의 </a:t>
            </a:r>
            <a:r>
              <a:rPr 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필요성</a:t>
            </a:r>
            <a:endParaRPr lang="en-US" sz="9999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9400" y="3467100"/>
            <a:ext cx="3505199" cy="3505199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5840" y="3848100"/>
            <a:ext cx="2880360" cy="2880360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5800" y="4572000"/>
            <a:ext cx="1600200" cy="1600200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2895600" y="7505700"/>
            <a:ext cx="5943600" cy="5467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3640"/>
              </a:lnSpc>
              <a:defRPr/>
            </a:pPr>
            <a:r>
              <a:rPr lang="ko-KR" altLang="en-US" sz="5000" b="1">
                <a:solidFill>
                  <a:srgbClr val="008000"/>
                </a:solidFill>
                <a:latin typeface="한컴 윤고딕 240"/>
                <a:ea typeface="한컴 윤고딕 240"/>
              </a:rPr>
              <a:t>독서   </a:t>
            </a:r>
            <a:r>
              <a:rPr lang="en-US" altLang="ko-KR" sz="5000" b="1">
                <a:solidFill>
                  <a:srgbClr val="008000"/>
                </a:solidFill>
                <a:latin typeface="한컴 윤고딕 240"/>
                <a:ea typeface="한컴 윤고딕 240"/>
              </a:rPr>
              <a:t>+</a:t>
            </a:r>
            <a:r>
              <a:rPr lang="ko-KR" altLang="en-US" sz="5000" b="1">
                <a:solidFill>
                  <a:srgbClr val="008000"/>
                </a:solidFill>
                <a:latin typeface="한컴 윤고딕 240"/>
                <a:ea typeface="한컴 윤고딕 240"/>
              </a:rPr>
              <a:t>   커뮤니티</a:t>
            </a:r>
            <a:endParaRPr lang="ko-KR" altLang="en-US" sz="5000" b="1">
              <a:solidFill>
                <a:srgbClr val="008000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5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838200" y="2781300"/>
            <a:ext cx="5029200" cy="6477000"/>
          </a:xfrm>
          <a:prstGeom prst="roundRect">
            <a:avLst>
              <a:gd name="adj" fmla="val 16667"/>
            </a:avLst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algn="ctr">
              <a:lnSpc>
                <a:spcPts val="3640"/>
              </a:lnSpc>
              <a:defRPr/>
            </a:pPr>
            <a:r>
              <a:rPr lang="ko-KR" altLang="en-US" sz="2900">
                <a:solidFill>
                  <a:schemeClr val="dk1"/>
                </a:solidFill>
                <a:latin typeface="한컴 윤고딕 240"/>
                <a:ea typeface="한컴 윤고딕 240"/>
              </a:rPr>
              <a:t>국내</a:t>
            </a:r>
            <a:r>
              <a:rPr lang="en-US" altLang="ko-KR" sz="2900">
                <a:solidFill>
                  <a:schemeClr val="dk1"/>
                </a:solidFill>
                <a:latin typeface="한컴 윤고딕 240"/>
                <a:ea typeface="한컴 윤고딕 240"/>
              </a:rPr>
              <a:t>,</a:t>
            </a:r>
            <a:r>
              <a:rPr lang="ko-KR" altLang="en-US" sz="2900">
                <a:solidFill>
                  <a:schemeClr val="dk1"/>
                </a:solidFill>
                <a:latin typeface="한컴 윤고딕 240"/>
                <a:ea typeface="한컴 윤고딕 240"/>
              </a:rPr>
              <a:t>해외 도서와 </a:t>
            </a:r>
            <a:r>
              <a:rPr lang="en-US" altLang="ko-KR" sz="2900">
                <a:solidFill>
                  <a:schemeClr val="dk1"/>
                </a:solidFill>
                <a:latin typeface="한컴 윤고딕 240"/>
                <a:ea typeface="한컴 윤고딕 240"/>
              </a:rPr>
              <a:t>E</a:t>
            </a:r>
            <a:r>
              <a:rPr lang="ko-KR" altLang="en-US" sz="2900">
                <a:solidFill>
                  <a:schemeClr val="dk1"/>
                </a:solidFill>
                <a:latin typeface="한컴 윤고딕 240"/>
                <a:ea typeface="한컴 윤고딕 240"/>
              </a:rPr>
              <a:t>북을</a:t>
            </a:r>
            <a:endParaRPr lang="ko-KR" altLang="en-US" sz="29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ko-KR" altLang="en-US" sz="2900">
                <a:solidFill>
                  <a:schemeClr val="dk1"/>
                </a:solidFill>
                <a:latin typeface="한컴 윤고딕 240"/>
                <a:ea typeface="한컴 윤고딕 240"/>
              </a:rPr>
              <a:t>쉽게 구매할 수 있는</a:t>
            </a:r>
            <a:endParaRPr lang="ko-KR" altLang="en-US" sz="29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29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ko-KR" altLang="en-US" sz="4000">
                <a:solidFill>
                  <a:srgbClr val="4da760"/>
                </a:solidFill>
                <a:latin typeface="한컴 윤고딕 240"/>
                <a:ea typeface="한컴 윤고딕 240"/>
              </a:rPr>
              <a:t>도서 구매 시스템</a:t>
            </a:r>
            <a:endParaRPr lang="ko-KR" altLang="en-US" sz="4000">
              <a:solidFill>
                <a:srgbClr val="4da76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82728" y="419100"/>
            <a:ext cx="12722544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요구사항</a:t>
            </a:r>
            <a:endParaRPr lang="ko-KR" altLang="en-US" sz="9999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801" y="5600700"/>
            <a:ext cx="3124199" cy="3124199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6629400" y="2781300"/>
            <a:ext cx="5029200" cy="6477000"/>
          </a:xfrm>
          <a:prstGeom prst="roundRect">
            <a:avLst>
              <a:gd name="adj" fmla="val 16667"/>
            </a:avLst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algn="ctr">
              <a:lnSpc>
                <a:spcPts val="3640"/>
              </a:lnSpc>
              <a:defRPr/>
            </a:pPr>
            <a:r>
              <a:rPr lang="ko-KR" altLang="en-US" sz="2900">
                <a:solidFill>
                  <a:schemeClr val="dk1"/>
                </a:solidFill>
                <a:latin typeface="한컴 윤고딕 240"/>
                <a:ea typeface="한컴 윤고딕 240"/>
              </a:rPr>
              <a:t>나의 독서를 기록하고 공유할 수 있는 </a:t>
            </a:r>
            <a:endParaRPr lang="ko-KR" altLang="en-US" sz="29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29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ko-KR" altLang="en-US" sz="4000">
                <a:solidFill>
                  <a:srgbClr val="4da760"/>
                </a:solidFill>
                <a:latin typeface="한컴 윤고딕 240"/>
                <a:ea typeface="한컴 윤고딕 240"/>
              </a:rPr>
              <a:t>독서 </a:t>
            </a:r>
            <a:r>
              <a:rPr lang="en-US" altLang="ko-KR" sz="4000">
                <a:solidFill>
                  <a:srgbClr val="4da760"/>
                </a:solidFill>
                <a:latin typeface="한컴 윤고딕 240"/>
                <a:ea typeface="한컴 윤고딕 240"/>
              </a:rPr>
              <a:t>+</a:t>
            </a:r>
            <a:r>
              <a:rPr lang="ko-KR" altLang="en-US" sz="4000">
                <a:solidFill>
                  <a:srgbClr val="4da760"/>
                </a:solidFill>
                <a:latin typeface="한컴 윤고딕 240"/>
                <a:ea typeface="한컴 윤고딕 240"/>
              </a:rPr>
              <a:t> 커뮤니티</a:t>
            </a:r>
            <a:endParaRPr lang="ko-KR" altLang="en-US" sz="4000">
              <a:solidFill>
                <a:srgbClr val="4da76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25" name=""/>
          <p:cNvSpPr/>
          <p:nvPr/>
        </p:nvSpPr>
        <p:spPr>
          <a:xfrm>
            <a:off x="12420600" y="2781300"/>
            <a:ext cx="5029200" cy="6477000"/>
          </a:xfrm>
          <a:prstGeom prst="roundRect">
            <a:avLst>
              <a:gd name="adj" fmla="val 16667"/>
            </a:avLst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algn="ctr">
              <a:lnSpc>
                <a:spcPts val="3640"/>
              </a:lnSpc>
              <a:defRPr/>
            </a:pPr>
            <a:r>
              <a:rPr lang="ko-KR" altLang="en-US" sz="2900">
                <a:solidFill>
                  <a:schemeClr val="dk1"/>
                </a:solidFill>
                <a:latin typeface="한컴 윤고딕 240"/>
                <a:ea typeface="한컴 윤고딕 240"/>
              </a:rPr>
              <a:t>관리자와 출판사를 통한 편리한 실시간 재고 관리 </a:t>
            </a:r>
            <a:endParaRPr lang="ko-KR" altLang="en-US" sz="29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2900">
              <a:solidFill>
                <a:srgbClr val="4da76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ko-KR" altLang="en-US" sz="4000">
                <a:solidFill>
                  <a:srgbClr val="4da760"/>
                </a:solidFill>
                <a:latin typeface="한컴 윤고딕 240"/>
                <a:ea typeface="한컴 윤고딕 240"/>
              </a:rPr>
              <a:t>도서 관리 시스템</a:t>
            </a:r>
            <a:endParaRPr lang="ko-KR" altLang="en-US" sz="4000">
              <a:solidFill>
                <a:srgbClr val="4da76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72400" y="5768340"/>
            <a:ext cx="2880360" cy="2880360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39800" y="5829300"/>
            <a:ext cx="2880360" cy="2880360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5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"/>
          <p:cNvSpPr/>
          <p:nvPr/>
        </p:nvSpPr>
        <p:spPr>
          <a:xfrm>
            <a:off x="9633892" y="3086100"/>
            <a:ext cx="3462586" cy="3462586"/>
          </a:xfrm>
          <a:prstGeom prst="ellipse">
            <a:avLst/>
          </a:prstGeom>
          <a:gradFill flip="xy" rotWithShape="1">
            <a:gsLst>
              <a:gs pos="0">
                <a:srgbClr val="808080">
                  <a:alpha val="100000"/>
                </a:srgbClr>
              </a:gs>
              <a:gs pos="96530">
                <a:srgbClr val="d9d9d9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lnSpc>
                <a:spcPts val="3079"/>
              </a:lnSpc>
              <a:defRPr/>
            </a:pPr>
            <a:endParaRPr lang="ko-KR" altLang="en-US" sz="2799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55" name=""/>
          <p:cNvSpPr/>
          <p:nvPr/>
        </p:nvSpPr>
        <p:spPr>
          <a:xfrm>
            <a:off x="880813" y="3086100"/>
            <a:ext cx="3462586" cy="3462586"/>
          </a:xfrm>
          <a:prstGeom prst="ellipse">
            <a:avLst/>
          </a:prstGeom>
          <a:gradFill flip="xy" rotWithShape="1">
            <a:gsLst>
              <a:gs pos="0">
                <a:srgbClr val="808080">
                  <a:alpha val="100000"/>
                </a:srgbClr>
              </a:gs>
              <a:gs pos="96530">
                <a:srgbClr val="d9d9d9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lnSpc>
                <a:spcPts val="3079"/>
              </a:lnSpc>
              <a:defRPr/>
            </a:pPr>
            <a:endParaRPr lang="ko-KR" altLang="en-US" sz="2799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82728" y="419100"/>
            <a:ext cx="12722544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기대효과</a:t>
            </a:r>
            <a:endParaRPr lang="ko-KR" altLang="en-US" sz="9999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51" name=""/>
          <p:cNvSpPr/>
          <p:nvPr/>
        </p:nvSpPr>
        <p:spPr>
          <a:xfrm>
            <a:off x="1066800" y="3271192"/>
            <a:ext cx="3080692" cy="30806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lnSpc>
                <a:spcPts val="3079"/>
              </a:lnSpc>
              <a:defRPr/>
            </a:pPr>
            <a:endParaRPr lang="ko-KR" altLang="en-US" sz="2799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56" name=""/>
          <p:cNvSpPr/>
          <p:nvPr/>
        </p:nvSpPr>
        <p:spPr>
          <a:xfrm>
            <a:off x="533400" y="6972300"/>
            <a:ext cx="4038600" cy="68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>
              <a:lnSpc>
                <a:spcPts val="3359"/>
              </a:lnSpc>
              <a:spcBef>
                <a:spcPct val="0"/>
              </a:spcBef>
              <a:defRPr/>
            </a:pPr>
            <a:r>
              <a:rPr lang="ko-KR" altLang="en-US" sz="3400">
                <a:solidFill>
                  <a:srgbClr val="008000"/>
                </a:solidFill>
                <a:latin typeface="한컴 윤고딕 240"/>
                <a:ea typeface="한컴 윤고딕 240"/>
              </a:rPr>
              <a:t>독서량 증가</a:t>
            </a:r>
            <a:endParaRPr lang="ko-KR" altLang="en-US" sz="3400">
              <a:solidFill>
                <a:srgbClr val="00800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079"/>
              </a:lnSpc>
              <a:defRPr/>
            </a:pPr>
            <a:endParaRPr lang="ko-KR" altLang="en-US" sz="3400">
              <a:solidFill>
                <a:srgbClr val="008000"/>
              </a:solidFill>
            </a:endParaRPr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9800" y="3956992"/>
            <a:ext cx="762000" cy="762000"/>
          </a:xfrm>
          <a:prstGeom prst="rect">
            <a:avLst/>
          </a:prstGeom>
        </p:spPr>
      </p:pic>
      <p:sp>
        <p:nvSpPr>
          <p:cNvPr id="58" name=""/>
          <p:cNvSpPr/>
          <p:nvPr/>
        </p:nvSpPr>
        <p:spPr>
          <a:xfrm>
            <a:off x="609599" y="5143500"/>
            <a:ext cx="4038600" cy="68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ts val="3079"/>
              </a:lnSpc>
              <a:defRPr/>
            </a:pPr>
            <a:r>
              <a:rPr lang="ko-KR" altLang="en-US" sz="2000">
                <a:solidFill>
                  <a:srgbClr val="2a2a2a"/>
                </a:solidFill>
                <a:latin typeface="한컴 윤고딕 240"/>
                <a:ea typeface="한컴 윤고딕 240"/>
              </a:rPr>
              <a:t>독서와 친숙한 분위기를</a:t>
            </a:r>
            <a:endParaRPr lang="ko-KR" altLang="en-US" sz="20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079"/>
              </a:lnSpc>
              <a:defRPr/>
            </a:pPr>
            <a:r>
              <a:rPr lang="ko-KR" altLang="en-US" sz="2000">
                <a:solidFill>
                  <a:srgbClr val="2a2a2a"/>
                </a:solidFill>
                <a:latin typeface="한컴 윤고딕 240"/>
                <a:ea typeface="한컴 윤고딕 240"/>
              </a:rPr>
              <a:t>통한 독서량 기여</a:t>
            </a:r>
            <a:endParaRPr lang="ko-KR" altLang="en-US" sz="20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59" name=""/>
          <p:cNvSpPr/>
          <p:nvPr/>
        </p:nvSpPr>
        <p:spPr>
          <a:xfrm>
            <a:off x="9829800" y="3271192"/>
            <a:ext cx="3080692" cy="30806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lnSpc>
                <a:spcPts val="3079"/>
              </a:lnSpc>
              <a:defRPr/>
            </a:pPr>
            <a:endParaRPr lang="ko-KR" altLang="en-US" sz="2799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60" name=""/>
          <p:cNvSpPr/>
          <p:nvPr/>
        </p:nvSpPr>
        <p:spPr>
          <a:xfrm>
            <a:off x="9296400" y="6972300"/>
            <a:ext cx="4038600" cy="68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>
              <a:lnSpc>
                <a:spcPts val="3359"/>
              </a:lnSpc>
              <a:spcBef>
                <a:spcPct val="0"/>
              </a:spcBef>
              <a:defRPr/>
            </a:pPr>
            <a:r>
              <a:rPr lang="ko-KR" altLang="en-US" sz="3400">
                <a:solidFill>
                  <a:srgbClr val="008000"/>
                </a:solidFill>
                <a:latin typeface="한컴 윤고딕 240"/>
                <a:ea typeface="한컴 윤고딕 240"/>
              </a:rPr>
              <a:t>효율성 증가</a:t>
            </a:r>
            <a:endParaRPr lang="ko-KR" altLang="en-US" sz="3400">
              <a:solidFill>
                <a:srgbClr val="00800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079"/>
              </a:lnSpc>
              <a:defRPr/>
            </a:pPr>
            <a:endParaRPr lang="ko-KR" altLang="en-US" sz="3400">
              <a:solidFill>
                <a:srgbClr val="008000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9372600" y="5143500"/>
            <a:ext cx="4038600" cy="68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ts val="3079"/>
              </a:lnSpc>
              <a:defRPr/>
            </a:pPr>
            <a:r>
              <a:rPr lang="ko-KR" altLang="en-US" sz="2000">
                <a:solidFill>
                  <a:srgbClr val="2a2a2a"/>
                </a:solidFill>
                <a:latin typeface="한컴 윤고딕 240"/>
                <a:ea typeface="한컴 윤고딕 240"/>
              </a:rPr>
              <a:t>실시관 재고관리를 통한</a:t>
            </a:r>
            <a:endParaRPr lang="ko-KR" altLang="en-US" sz="20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079"/>
              </a:lnSpc>
              <a:defRPr/>
            </a:pPr>
            <a:r>
              <a:rPr lang="ko-KR" altLang="en-US" sz="2000">
                <a:solidFill>
                  <a:srgbClr val="2a2a2a"/>
                </a:solidFill>
                <a:latin typeface="한컴 윤고딕 240"/>
                <a:ea typeface="한컴 윤고딕 240"/>
              </a:rPr>
              <a:t>간편한 관리</a:t>
            </a:r>
            <a:endParaRPr lang="ko-KR" altLang="en-US" sz="20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64" name=""/>
          <p:cNvSpPr/>
          <p:nvPr/>
        </p:nvSpPr>
        <p:spPr>
          <a:xfrm>
            <a:off x="5214292" y="3086100"/>
            <a:ext cx="3462586" cy="3462586"/>
          </a:xfrm>
          <a:prstGeom prst="ellipse">
            <a:avLst/>
          </a:prstGeom>
          <a:gradFill flip="xy" rotWithShape="1">
            <a:gsLst>
              <a:gs pos="0">
                <a:srgbClr val="808080">
                  <a:alpha val="100000"/>
                </a:srgbClr>
              </a:gs>
              <a:gs pos="96530">
                <a:srgbClr val="d9d9d9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lnSpc>
                <a:spcPts val="3079"/>
              </a:lnSpc>
              <a:defRPr/>
            </a:pPr>
            <a:endParaRPr lang="ko-KR" altLang="en-US" sz="2799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65" name=""/>
          <p:cNvSpPr/>
          <p:nvPr/>
        </p:nvSpPr>
        <p:spPr>
          <a:xfrm>
            <a:off x="5410200" y="3271192"/>
            <a:ext cx="3080692" cy="30806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lnSpc>
                <a:spcPts val="3079"/>
              </a:lnSpc>
              <a:defRPr/>
            </a:pPr>
            <a:endParaRPr lang="ko-KR" altLang="en-US" sz="2799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66" name=""/>
          <p:cNvSpPr/>
          <p:nvPr/>
        </p:nvSpPr>
        <p:spPr>
          <a:xfrm>
            <a:off x="4876800" y="6972300"/>
            <a:ext cx="4038600" cy="68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>
              <a:lnSpc>
                <a:spcPts val="3359"/>
              </a:lnSpc>
              <a:spcBef>
                <a:spcPct val="0"/>
              </a:spcBef>
              <a:defRPr/>
            </a:pPr>
            <a:r>
              <a:rPr lang="ko-KR" altLang="en-US" sz="3400">
                <a:solidFill>
                  <a:srgbClr val="008000"/>
                </a:solidFill>
                <a:latin typeface="한컴 윤고딕 240"/>
                <a:ea typeface="한컴 윤고딕 240"/>
              </a:rPr>
              <a:t>문해력 증가</a:t>
            </a:r>
            <a:endParaRPr lang="ko-KR" altLang="en-US" sz="3400">
              <a:solidFill>
                <a:srgbClr val="00800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079"/>
              </a:lnSpc>
              <a:defRPr/>
            </a:pPr>
            <a:endParaRPr lang="ko-KR" altLang="en-US" sz="3400">
              <a:solidFill>
                <a:srgbClr val="008000"/>
              </a:solidFill>
            </a:endParaRPr>
          </a:p>
        </p:txBody>
      </p:sp>
      <p:sp>
        <p:nvSpPr>
          <p:cNvPr id="68" name=""/>
          <p:cNvSpPr/>
          <p:nvPr/>
        </p:nvSpPr>
        <p:spPr>
          <a:xfrm>
            <a:off x="4953000" y="5143500"/>
            <a:ext cx="4038600" cy="68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ts val="3079"/>
              </a:lnSpc>
              <a:defRPr/>
            </a:pPr>
            <a:r>
              <a:rPr lang="ko-KR" altLang="en-US" sz="2000">
                <a:solidFill>
                  <a:srgbClr val="2a2a2a"/>
                </a:solidFill>
                <a:latin typeface="한컴 윤고딕 240"/>
                <a:ea typeface="한컴 윤고딕 240"/>
              </a:rPr>
              <a:t>독서량 증가에 따른</a:t>
            </a:r>
            <a:endParaRPr lang="ko-KR" altLang="en-US" sz="20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079"/>
              </a:lnSpc>
              <a:defRPr/>
            </a:pPr>
            <a:r>
              <a:rPr lang="ko-KR" altLang="en-US" sz="2000">
                <a:solidFill>
                  <a:srgbClr val="2a2a2a"/>
                </a:solidFill>
                <a:latin typeface="한컴 윤고딕 240"/>
                <a:ea typeface="한컴 윤고딕 240"/>
              </a:rPr>
              <a:t>문해력 증가</a:t>
            </a:r>
            <a:endParaRPr lang="ko-KR" altLang="en-US" sz="20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29292" y="4109392"/>
            <a:ext cx="756094" cy="756094"/>
          </a:xfrm>
          <a:prstGeom prst="rect">
            <a:avLst/>
          </a:prstGeom>
        </p:spPr>
      </p:pic>
      <p:sp>
        <p:nvSpPr>
          <p:cNvPr id="72" name=""/>
          <p:cNvSpPr/>
          <p:nvPr/>
        </p:nvSpPr>
        <p:spPr>
          <a:xfrm>
            <a:off x="13874306" y="3086100"/>
            <a:ext cx="3462586" cy="3462586"/>
          </a:xfrm>
          <a:prstGeom prst="ellipse">
            <a:avLst/>
          </a:prstGeom>
          <a:gradFill flip="xy" rotWithShape="1">
            <a:gsLst>
              <a:gs pos="0">
                <a:srgbClr val="808080">
                  <a:alpha val="100000"/>
                </a:srgbClr>
              </a:gs>
              <a:gs pos="96530">
                <a:srgbClr val="d9d9d9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lnSpc>
                <a:spcPts val="3079"/>
              </a:lnSpc>
              <a:defRPr/>
            </a:pPr>
            <a:endParaRPr lang="ko-KR" altLang="en-US" sz="2799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73" name=""/>
          <p:cNvSpPr/>
          <p:nvPr/>
        </p:nvSpPr>
        <p:spPr>
          <a:xfrm>
            <a:off x="14070214" y="3271192"/>
            <a:ext cx="3080692" cy="30806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lnSpc>
                <a:spcPts val="3079"/>
              </a:lnSpc>
              <a:defRPr/>
            </a:pPr>
            <a:endParaRPr lang="ko-KR" altLang="en-US" sz="2799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74" name=""/>
          <p:cNvSpPr/>
          <p:nvPr/>
        </p:nvSpPr>
        <p:spPr>
          <a:xfrm>
            <a:off x="13536814" y="6972300"/>
            <a:ext cx="4038600" cy="68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>
              <a:lnSpc>
                <a:spcPts val="3359"/>
              </a:lnSpc>
              <a:spcBef>
                <a:spcPct val="0"/>
              </a:spcBef>
              <a:defRPr/>
            </a:pPr>
            <a:r>
              <a:rPr lang="ko-KR" altLang="en-US" sz="3400">
                <a:solidFill>
                  <a:srgbClr val="008000"/>
                </a:solidFill>
                <a:latin typeface="한컴 윤고딕 240"/>
                <a:ea typeface="한컴 윤고딕 240"/>
              </a:rPr>
              <a:t>접근성</a:t>
            </a:r>
            <a:endParaRPr lang="ko-KR" altLang="en-US" sz="3400">
              <a:solidFill>
                <a:srgbClr val="00800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079"/>
              </a:lnSpc>
              <a:defRPr/>
            </a:pPr>
            <a:endParaRPr lang="ko-KR" altLang="en-US" sz="3400">
              <a:solidFill>
                <a:srgbClr val="008000"/>
              </a:solidFill>
            </a:endParaRPr>
          </a:p>
        </p:txBody>
      </p:sp>
      <p:sp>
        <p:nvSpPr>
          <p:cNvPr id="75" name=""/>
          <p:cNvSpPr/>
          <p:nvPr/>
        </p:nvSpPr>
        <p:spPr>
          <a:xfrm>
            <a:off x="13563600" y="5143500"/>
            <a:ext cx="4038600" cy="68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ts val="3079"/>
              </a:lnSpc>
              <a:defRPr/>
            </a:pPr>
            <a:r>
              <a:rPr lang="ko-KR" altLang="en-US" sz="2000">
                <a:solidFill>
                  <a:srgbClr val="2a2a2a"/>
                </a:solidFill>
                <a:latin typeface="한컴 윤고딕 240"/>
                <a:ea typeface="한컴 윤고딕 240"/>
              </a:rPr>
              <a:t>보기 쉬운 </a:t>
            </a:r>
            <a:r>
              <a:rPr lang="en-US" altLang="ko-KR" sz="2000">
                <a:solidFill>
                  <a:srgbClr val="2a2a2a"/>
                </a:solidFill>
                <a:latin typeface="한컴 윤고딕 240"/>
                <a:ea typeface="한컴 윤고딕 240"/>
              </a:rPr>
              <a:t>UI</a:t>
            </a:r>
            <a:r>
              <a:rPr lang="ko-KR" altLang="en-US" sz="2000">
                <a:solidFill>
                  <a:srgbClr val="2a2a2a"/>
                </a:solidFill>
                <a:latin typeface="한컴 윤고딕 240"/>
                <a:ea typeface="한컴 윤고딕 240"/>
              </a:rPr>
              <a:t>를 통한</a:t>
            </a:r>
            <a:endParaRPr lang="ko-KR" altLang="en-US" sz="20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079"/>
              </a:lnSpc>
              <a:defRPr/>
            </a:pPr>
            <a:r>
              <a:rPr lang="ko-KR" altLang="en-US" sz="2000">
                <a:solidFill>
                  <a:srgbClr val="2a2a2a"/>
                </a:solidFill>
                <a:latin typeface="한컴 윤고딕 240"/>
                <a:ea typeface="한컴 윤고딕 240"/>
              </a:rPr>
              <a:t>편안한 사용감 전달</a:t>
            </a:r>
            <a:endParaRPr lang="ko-KR" altLang="en-US" sz="20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169705" y="4076700"/>
            <a:ext cx="756094" cy="756094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00800" y="4070794"/>
            <a:ext cx="920305" cy="920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"/>
          <p:cNvCxnSpPr/>
          <p:nvPr/>
        </p:nvCxnSpPr>
        <p:spPr>
          <a:xfrm>
            <a:off x="4319512" y="3086100"/>
            <a:ext cx="1237187" cy="0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2"/>
          <p:cNvSpPr txBox="1"/>
          <p:nvPr/>
        </p:nvSpPr>
        <p:spPr>
          <a:xfrm>
            <a:off x="2974656" y="419100"/>
            <a:ext cx="12722544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주요 기능</a:t>
            </a:r>
            <a:endParaRPr lang="ko-KR" altLang="en-US" sz="9999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9287" y="7458075"/>
            <a:ext cx="1800225" cy="1800225"/>
          </a:xfrm>
          <a:prstGeom prst="rect">
            <a:avLst/>
          </a:prstGeom>
          <a:ln w="38100">
            <a:noFill/>
          </a:ln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8391" y="4762500"/>
            <a:ext cx="1800225" cy="1800225"/>
          </a:xfrm>
          <a:prstGeom prst="rect">
            <a:avLst/>
          </a:prstGeom>
          <a:ln w="38100">
            <a:noFill/>
          </a:ln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19286" y="2095500"/>
            <a:ext cx="1800225" cy="1800225"/>
          </a:xfrm>
          <a:prstGeom prst="rect">
            <a:avLst/>
          </a:prstGeom>
          <a:ln w="38100">
            <a:noFill/>
          </a:ln>
        </p:spPr>
      </p:pic>
      <p:sp>
        <p:nvSpPr>
          <p:cNvPr id="53" name=""/>
          <p:cNvSpPr/>
          <p:nvPr/>
        </p:nvSpPr>
        <p:spPr>
          <a:xfrm>
            <a:off x="2509762" y="3924300"/>
            <a:ext cx="1828800" cy="5334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회원</a:t>
            </a:r>
            <a:endParaRPr lang="ko-KR" altLang="en-US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54" name=""/>
          <p:cNvSpPr/>
          <p:nvPr/>
        </p:nvSpPr>
        <p:spPr>
          <a:xfrm>
            <a:off x="2509762" y="6591300"/>
            <a:ext cx="1828800" cy="5334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관리자</a:t>
            </a:r>
            <a:endParaRPr lang="ko-KR" altLang="en-US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55" name=""/>
          <p:cNvSpPr/>
          <p:nvPr/>
        </p:nvSpPr>
        <p:spPr>
          <a:xfrm>
            <a:off x="2509762" y="9258300"/>
            <a:ext cx="1828800" cy="5334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출판사</a:t>
            </a:r>
            <a:endParaRPr lang="ko-KR" altLang="en-US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56" name=""/>
          <p:cNvSpPr/>
          <p:nvPr/>
        </p:nvSpPr>
        <p:spPr>
          <a:xfrm>
            <a:off x="5446395" y="3786011"/>
            <a:ext cx="1519161" cy="4430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도서 구매</a:t>
            </a:r>
            <a:endParaRPr lang="ko-KR" altLang="en-US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1087" y="2171700"/>
            <a:ext cx="1495425" cy="14954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</p:pic>
      <p:cxnSp>
        <p:nvCxnSpPr>
          <p:cNvPr id="60" name=""/>
          <p:cNvCxnSpPr/>
          <p:nvPr/>
        </p:nvCxnSpPr>
        <p:spPr>
          <a:xfrm>
            <a:off x="6937252" y="3086100"/>
            <a:ext cx="1249447" cy="0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87817" y="2247900"/>
            <a:ext cx="1512189" cy="1512189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8284331" y="3862211"/>
            <a:ext cx="1519161" cy="4430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커뮤니티</a:t>
            </a:r>
            <a:endParaRPr lang="ko-KR" altLang="en-US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63" name=""/>
          <p:cNvCxnSpPr/>
          <p:nvPr/>
        </p:nvCxnSpPr>
        <p:spPr>
          <a:xfrm>
            <a:off x="9901124" y="3086100"/>
            <a:ext cx="1200188" cy="0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08374" y="2324100"/>
            <a:ext cx="1512189" cy="1512189"/>
          </a:xfrm>
          <a:prstGeom prst="rect">
            <a:avLst/>
          </a:prstGeom>
        </p:spPr>
      </p:pic>
      <p:sp>
        <p:nvSpPr>
          <p:cNvPr id="66" name=""/>
          <p:cNvSpPr/>
          <p:nvPr/>
        </p:nvSpPr>
        <p:spPr>
          <a:xfrm>
            <a:off x="11115524" y="3862211"/>
            <a:ext cx="1681238" cy="4430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E-BOOK</a:t>
            </a:r>
            <a:endParaRPr lang="en-US" altLang="ko-KR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39762" y="2335911"/>
            <a:ext cx="1512189" cy="1512189"/>
          </a:xfrm>
          <a:prstGeom prst="rect">
            <a:avLst/>
          </a:prstGeom>
        </p:spPr>
      </p:pic>
      <p:cxnSp>
        <p:nvCxnSpPr>
          <p:cNvPr id="68" name=""/>
          <p:cNvCxnSpPr/>
          <p:nvPr/>
        </p:nvCxnSpPr>
        <p:spPr>
          <a:xfrm>
            <a:off x="12796762" y="3086100"/>
            <a:ext cx="1200188" cy="0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"/>
          <p:cNvSpPr/>
          <p:nvPr/>
        </p:nvSpPr>
        <p:spPr>
          <a:xfrm>
            <a:off x="13863562" y="3862211"/>
            <a:ext cx="1681238" cy="4430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독서 관리</a:t>
            </a:r>
            <a:endParaRPr lang="ko-KR" altLang="en-US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486400" y="4850511"/>
            <a:ext cx="1512189" cy="1512189"/>
          </a:xfrm>
          <a:prstGeom prst="rect">
            <a:avLst/>
          </a:prstGeom>
        </p:spPr>
      </p:pic>
      <p:cxnSp>
        <p:nvCxnSpPr>
          <p:cNvPr id="71" name=""/>
          <p:cNvCxnSpPr/>
          <p:nvPr/>
        </p:nvCxnSpPr>
        <p:spPr>
          <a:xfrm>
            <a:off x="4319512" y="5688711"/>
            <a:ext cx="1200188" cy="0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"/>
          <p:cNvSpPr/>
          <p:nvPr/>
        </p:nvSpPr>
        <p:spPr>
          <a:xfrm>
            <a:off x="5446395" y="6388622"/>
            <a:ext cx="1519161" cy="4430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문의 관리</a:t>
            </a:r>
            <a:endParaRPr lang="ko-KR" altLang="en-US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74" name=""/>
          <p:cNvCxnSpPr/>
          <p:nvPr/>
        </p:nvCxnSpPr>
        <p:spPr>
          <a:xfrm>
            <a:off x="6986512" y="5688711"/>
            <a:ext cx="1200188" cy="0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"/>
          <p:cNvSpPr/>
          <p:nvPr/>
        </p:nvSpPr>
        <p:spPr>
          <a:xfrm>
            <a:off x="8284331" y="6464822"/>
            <a:ext cx="1519161" cy="4430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재고 관리</a:t>
            </a:r>
            <a:endParaRPr lang="ko-KR" altLang="en-US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77" name=""/>
          <p:cNvCxnSpPr/>
          <p:nvPr/>
        </p:nvCxnSpPr>
        <p:spPr>
          <a:xfrm>
            <a:off x="9901124" y="5688711"/>
            <a:ext cx="1200188" cy="0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"/>
          <p:cNvSpPr/>
          <p:nvPr/>
        </p:nvSpPr>
        <p:spPr>
          <a:xfrm>
            <a:off x="11115524" y="6464822"/>
            <a:ext cx="1681238" cy="4430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판매 관리</a:t>
            </a:r>
            <a:endParaRPr lang="ko-KR" altLang="en-US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84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305800" y="4850511"/>
            <a:ext cx="1512189" cy="1512189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125200" y="4926711"/>
            <a:ext cx="1512189" cy="1512189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562600" y="7734300"/>
            <a:ext cx="1512189" cy="1512189"/>
          </a:xfrm>
          <a:prstGeom prst="rect">
            <a:avLst/>
          </a:prstGeom>
        </p:spPr>
      </p:pic>
      <p:cxnSp>
        <p:nvCxnSpPr>
          <p:cNvPr id="87" name=""/>
          <p:cNvCxnSpPr/>
          <p:nvPr/>
        </p:nvCxnSpPr>
        <p:spPr>
          <a:xfrm>
            <a:off x="4319512" y="8558390"/>
            <a:ext cx="1200188" cy="0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"/>
          <p:cNvSpPr/>
          <p:nvPr/>
        </p:nvSpPr>
        <p:spPr>
          <a:xfrm>
            <a:off x="8382000" y="9258300"/>
            <a:ext cx="1519161" cy="4430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매출 관리</a:t>
            </a:r>
            <a:endParaRPr lang="ko-KR" altLang="en-US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1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cxnSp>
        <p:nvCxnSpPr>
          <p:cNvPr id="91" name=""/>
          <p:cNvCxnSpPr/>
          <p:nvPr/>
        </p:nvCxnSpPr>
        <p:spPr>
          <a:xfrm>
            <a:off x="7144817" y="8558390"/>
            <a:ext cx="1200188" cy="0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387906" y="7746111"/>
            <a:ext cx="1512189" cy="1512189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5486400" y="9258300"/>
            <a:ext cx="1519161" cy="4430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 b="1">
                <a:solidFill>
                  <a:schemeClr val="dk1"/>
                </a:solidFill>
                <a:latin typeface="한컴 윤고딕 240"/>
                <a:ea typeface="한컴 윤고딕 240"/>
              </a:rPr>
              <a:t>도서 관리</a:t>
            </a:r>
            <a:endParaRPr lang="ko-KR" altLang="en-US" sz="2500" b="1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304800" y="-38100"/>
            <a:ext cx="93726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p>
            <a:pPr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유스케이스 다이어그램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1078" y="1638300"/>
            <a:ext cx="7705724" cy="6781800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46" name=""/>
          <p:cNvSpPr/>
          <p:nvPr/>
        </p:nvSpPr>
        <p:spPr>
          <a:xfrm>
            <a:off x="1143003" y="8496300"/>
            <a:ext cx="7315200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4400">
                <a:solidFill>
                  <a:srgbClr val="2c9829"/>
                </a:solidFill>
                <a:latin typeface="한컴 윤고딕 240"/>
                <a:ea typeface="한컴 윤고딕 240"/>
              </a:rPr>
              <a:t> 나의 서재 </a:t>
            </a:r>
            <a:r>
              <a:rPr lang="en-US" altLang="ko-KR" sz="4400">
                <a:solidFill>
                  <a:srgbClr val="2c9829"/>
                </a:solidFill>
                <a:latin typeface="한컴 윤고딕 240"/>
                <a:ea typeface="한컴 윤고딕 240"/>
              </a:rPr>
              <a:t>(E-BOOK)</a:t>
            </a:r>
            <a:endParaRPr lang="en-US" altLang="ko-KR" sz="44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7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516237" y="1677020"/>
            <a:ext cx="7704963" cy="6706885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48" name=""/>
          <p:cNvSpPr/>
          <p:nvPr/>
        </p:nvSpPr>
        <p:spPr>
          <a:xfrm>
            <a:off x="9753602" y="8496300"/>
            <a:ext cx="7315200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4400">
                <a:solidFill>
                  <a:srgbClr val="2c9829"/>
                </a:solidFill>
                <a:latin typeface="한컴 윤고딕 240"/>
                <a:ea typeface="한컴 윤고딕 240"/>
              </a:rPr>
              <a:t>독서모임 </a:t>
            </a:r>
            <a:r>
              <a:rPr lang="en-US" altLang="ko-KR" sz="4400">
                <a:solidFill>
                  <a:srgbClr val="2c9829"/>
                </a:solidFill>
                <a:latin typeface="한컴 윤고딕 240"/>
                <a:ea typeface="한컴 윤고딕 240"/>
              </a:rPr>
              <a:t>(</a:t>
            </a:r>
            <a:r>
              <a:rPr lang="ko-KR" altLang="en-US" sz="4400">
                <a:solidFill>
                  <a:srgbClr val="2c9829"/>
                </a:solidFill>
                <a:latin typeface="한컴 윤고딕 240"/>
                <a:ea typeface="한컴 윤고딕 240"/>
              </a:rPr>
              <a:t>채팅</a:t>
            </a:r>
            <a:r>
              <a:rPr lang="en-US" altLang="ko-KR" sz="4400">
                <a:solidFill>
                  <a:srgbClr val="2c9829"/>
                </a:solidFill>
                <a:latin typeface="한컴 윤고딕 240"/>
                <a:ea typeface="한컴 윤고딕 240"/>
              </a:rPr>
              <a:t>)</a:t>
            </a:r>
            <a:endParaRPr lang="en-US" altLang="ko-KR" sz="44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21"/>
          <p:cNvSpPr/>
          <p:nvPr/>
        </p:nvSpPr>
        <p:spPr>
          <a:xfrm>
            <a:off x="10058400" y="5034915"/>
            <a:ext cx="2286000" cy="904875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3.</a:t>
            </a:r>
            <a:r>
              <a:rPr lang="ko-KR" altLang="en-US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 발주 여부 확인</a:t>
            </a:r>
            <a:endParaRPr lang="ko-KR" altLang="en-US" b="1">
              <a:solidFill>
                <a:schemeClr val="bg1"/>
              </a:solidFill>
              <a:latin typeface="한컴 윤고딕 760"/>
              <a:ea typeface="한컴 윤고딕 760"/>
              <a:cs typeface="Calibri"/>
            </a:endParaRPr>
          </a:p>
        </p:txBody>
      </p:sp>
      <p:sp>
        <p:nvSpPr>
          <p:cNvPr id="15" name="모서리가 둥근 직사각형 13"/>
          <p:cNvSpPr/>
          <p:nvPr/>
        </p:nvSpPr>
        <p:spPr>
          <a:xfrm>
            <a:off x="5486400" y="2825115"/>
            <a:ext cx="2286000" cy="904875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2.</a:t>
            </a:r>
            <a:r>
              <a:rPr lang="ko-KR" altLang="en-US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 재고내역 목록</a:t>
            </a:r>
            <a:endParaRPr lang="ko-KR" altLang="en-US" b="1">
              <a:solidFill>
                <a:schemeClr val="bg1"/>
              </a:solidFill>
              <a:latin typeface="한컴 윤고딕 760"/>
              <a:ea typeface="한컴 윤고딕 760"/>
              <a:cs typeface="Calibri"/>
            </a:endParaRPr>
          </a:p>
        </p:txBody>
      </p:sp>
      <p:sp>
        <p:nvSpPr>
          <p:cNvPr id="20" name="모서리가 둥근 직사각형 21"/>
          <p:cNvSpPr/>
          <p:nvPr/>
        </p:nvSpPr>
        <p:spPr>
          <a:xfrm>
            <a:off x="9982200" y="2825115"/>
            <a:ext cx="2286000" cy="904875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3.</a:t>
            </a:r>
            <a:r>
              <a:rPr lang="ko-KR" altLang="en-US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 자동 발주</a:t>
            </a:r>
            <a:endParaRPr lang="ko-KR" altLang="en-US" b="1">
              <a:solidFill>
                <a:schemeClr val="bg1"/>
              </a:solidFill>
              <a:latin typeface="한컴 윤고딕 760"/>
              <a:ea typeface="한컴 윤고딕 760"/>
              <a:cs typeface="Calibri"/>
            </a:endParaRPr>
          </a:p>
        </p:txBody>
      </p:sp>
      <p:sp>
        <p:nvSpPr>
          <p:cNvPr id="26" name="모서리가 둥근 직사각형 11"/>
          <p:cNvSpPr/>
          <p:nvPr/>
        </p:nvSpPr>
        <p:spPr>
          <a:xfrm>
            <a:off x="1524000" y="5034915"/>
            <a:ext cx="2286000" cy="904875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760"/>
                <a:ea typeface="한컴 윤고딕 760"/>
              </a:rPr>
              <a:t>1.</a:t>
            </a:r>
            <a:r>
              <a:rPr lang="ko-KR" altLang="en-US" b="1">
                <a:solidFill>
                  <a:schemeClr val="bg1"/>
                </a:solidFill>
                <a:latin typeface="한컴 윤고딕 760"/>
                <a:ea typeface="한컴 윤고딕 760"/>
              </a:rPr>
              <a:t> 재고 관리</a:t>
            </a:r>
            <a:endParaRPr lang="ko-KR" altLang="en-US" b="1">
              <a:solidFill>
                <a:schemeClr val="bg1"/>
              </a:solidFill>
              <a:latin typeface="한컴 윤고딕 760"/>
              <a:ea typeface="한컴 윤고딕 760"/>
            </a:endParaRPr>
          </a:p>
        </p:txBody>
      </p:sp>
      <p:sp>
        <p:nvSpPr>
          <p:cNvPr id="27" name="모서리가 둥근 직사각형 13"/>
          <p:cNvSpPr/>
          <p:nvPr/>
        </p:nvSpPr>
        <p:spPr>
          <a:xfrm>
            <a:off x="5486400" y="5034915"/>
            <a:ext cx="2286000" cy="904875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2.</a:t>
            </a:r>
            <a:r>
              <a:rPr lang="ko-KR" altLang="en-US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 발주내역 목록</a:t>
            </a:r>
            <a:endParaRPr lang="ko-KR" altLang="en-US" b="1">
              <a:solidFill>
                <a:schemeClr val="bg1"/>
              </a:solidFill>
              <a:latin typeface="한컴 윤고딕 760"/>
              <a:ea typeface="한컴 윤고딕 760"/>
              <a:cs typeface="Calibri"/>
            </a:endParaRPr>
          </a:p>
        </p:txBody>
      </p:sp>
      <p:cxnSp>
        <p:nvCxnSpPr>
          <p:cNvPr id="38" name="꺾인 연결선 37"/>
          <p:cNvCxnSpPr>
            <a:stCxn id="15" idx="3"/>
            <a:endCxn id="20" idx="1"/>
          </p:cNvCxnSpPr>
          <p:nvPr/>
        </p:nvCxnSpPr>
        <p:spPr>
          <a:xfrm>
            <a:off x="7772400" y="3277552"/>
            <a:ext cx="2209800" cy="1588"/>
          </a:xfrm>
          <a:prstGeom prst="bentConnector3">
            <a:avLst>
              <a:gd name="adj1" fmla="val 50000"/>
            </a:avLst>
          </a:prstGeom>
          <a:ln w="38100">
            <a:solidFill>
              <a:srgbClr val="4da7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7" idx="3"/>
            <a:endCxn id="42" idx="1"/>
          </p:cNvCxnSpPr>
          <p:nvPr/>
        </p:nvCxnSpPr>
        <p:spPr>
          <a:xfrm>
            <a:off x="7772400" y="5487352"/>
            <a:ext cx="2286000" cy="1588"/>
          </a:xfrm>
          <a:prstGeom prst="bentConnector3">
            <a:avLst>
              <a:gd name="adj1" fmla="val 50000"/>
            </a:avLst>
          </a:prstGeom>
          <a:ln w="38100">
            <a:solidFill>
              <a:srgbClr val="4da7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26" idx="3"/>
            <a:endCxn id="15" idx="1"/>
          </p:cNvCxnSpPr>
          <p:nvPr/>
        </p:nvCxnSpPr>
        <p:spPr>
          <a:xfrm flipV="1">
            <a:off x="3810000" y="3277552"/>
            <a:ext cx="1676400" cy="2209800"/>
          </a:xfrm>
          <a:prstGeom prst="bentConnector3">
            <a:avLst>
              <a:gd name="adj1" fmla="val 50000"/>
            </a:avLst>
          </a:prstGeom>
          <a:solidFill>
            <a:srgbClr val="4da760"/>
          </a:solidFill>
          <a:ln w="38100" cap="flat" cmpd="sng" algn="ctr">
            <a:solidFill>
              <a:srgbClr val="4da760"/>
            </a:solidFill>
            <a:prstDash val="solid"/>
            <a:round/>
            <a:headEnd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26" idx="3"/>
            <a:endCxn id="27" idx="1"/>
          </p:cNvCxnSpPr>
          <p:nvPr/>
        </p:nvCxnSpPr>
        <p:spPr>
          <a:xfrm>
            <a:off x="3810000" y="5487352"/>
            <a:ext cx="1676400" cy="1588"/>
          </a:xfrm>
          <a:prstGeom prst="bentConnector3">
            <a:avLst>
              <a:gd name="adj1" fmla="val 50000"/>
            </a:avLst>
          </a:prstGeom>
          <a:solidFill>
            <a:srgbClr val="4da760"/>
          </a:solidFill>
          <a:ln w="38100" cap="flat" cmpd="sng" algn="ctr">
            <a:solidFill>
              <a:srgbClr val="4da760"/>
            </a:solidFill>
            <a:prstDash val="solid"/>
            <a:round/>
            <a:headEnd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21"/>
          <p:cNvSpPr/>
          <p:nvPr/>
        </p:nvSpPr>
        <p:spPr>
          <a:xfrm>
            <a:off x="13716000" y="8311515"/>
            <a:ext cx="2286000" cy="904875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4.</a:t>
            </a:r>
            <a:r>
              <a:rPr lang="ko-KR" altLang="en-US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 수동 발주</a:t>
            </a:r>
            <a:endParaRPr lang="ko-KR" altLang="en-US" b="1">
              <a:solidFill>
                <a:schemeClr val="bg1"/>
              </a:solidFill>
              <a:latin typeface="한컴 윤고딕 760"/>
              <a:ea typeface="한컴 윤고딕 760"/>
              <a:cs typeface="Calibri"/>
            </a:endParaRPr>
          </a:p>
        </p:txBody>
      </p:sp>
      <p:cxnSp>
        <p:nvCxnSpPr>
          <p:cNvPr id="72" name="꺾인 연결선 71"/>
          <p:cNvCxnSpPr>
            <a:stCxn id="75" idx="3"/>
            <a:endCxn id="71" idx="1"/>
          </p:cNvCxnSpPr>
          <p:nvPr/>
        </p:nvCxnSpPr>
        <p:spPr>
          <a:xfrm>
            <a:off x="12344400" y="8763952"/>
            <a:ext cx="1371600" cy="1588"/>
          </a:xfrm>
          <a:prstGeom prst="bentConnector3">
            <a:avLst>
              <a:gd name="adj1" fmla="val 50000"/>
            </a:avLst>
          </a:prstGeom>
          <a:ln w="38100">
            <a:solidFill>
              <a:srgbClr val="4da7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13"/>
          <p:cNvSpPr/>
          <p:nvPr/>
        </p:nvSpPr>
        <p:spPr>
          <a:xfrm>
            <a:off x="5486400" y="7463790"/>
            <a:ext cx="2286000" cy="904875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2.</a:t>
            </a:r>
            <a:r>
              <a:rPr lang="ko-KR" altLang="en-US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 발주 신청</a:t>
            </a:r>
            <a:endParaRPr lang="ko-KR" altLang="en-US" b="1">
              <a:solidFill>
                <a:schemeClr val="bg1"/>
              </a:solidFill>
              <a:latin typeface="한컴 윤고딕 760"/>
              <a:ea typeface="한컴 윤고딕 760"/>
              <a:cs typeface="Calibri"/>
            </a:endParaRPr>
          </a:p>
        </p:txBody>
      </p:sp>
      <p:cxnSp>
        <p:nvCxnSpPr>
          <p:cNvPr id="74" name="꺾인 연결선 73"/>
          <p:cNvCxnSpPr>
            <a:stCxn id="26" idx="3"/>
            <a:endCxn id="73" idx="1"/>
          </p:cNvCxnSpPr>
          <p:nvPr/>
        </p:nvCxnSpPr>
        <p:spPr>
          <a:xfrm>
            <a:off x="3810000" y="5487352"/>
            <a:ext cx="1676400" cy="2428875"/>
          </a:xfrm>
          <a:prstGeom prst="bentConnector3">
            <a:avLst>
              <a:gd name="adj1" fmla="val 50000"/>
            </a:avLst>
          </a:prstGeom>
          <a:solidFill>
            <a:srgbClr val="4da760"/>
          </a:solidFill>
          <a:ln w="38100" cap="flat" cmpd="sng" algn="ctr">
            <a:solidFill>
              <a:srgbClr val="4da760"/>
            </a:solidFill>
            <a:prstDash val="solid"/>
            <a:round/>
            <a:headEnd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21"/>
          <p:cNvSpPr/>
          <p:nvPr/>
        </p:nvSpPr>
        <p:spPr>
          <a:xfrm>
            <a:off x="10058400" y="8311515"/>
            <a:ext cx="2286000" cy="904875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3.</a:t>
            </a:r>
            <a:r>
              <a:rPr lang="ko-KR" altLang="en-US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 발주할 도서 선택</a:t>
            </a:r>
            <a:endParaRPr lang="ko-KR" altLang="en-US" b="1">
              <a:solidFill>
                <a:schemeClr val="bg1"/>
              </a:solidFill>
              <a:latin typeface="한컴 윤고딕 760"/>
              <a:ea typeface="한컴 윤고딕 760"/>
              <a:cs typeface="Calibri"/>
            </a:endParaRPr>
          </a:p>
        </p:txBody>
      </p:sp>
      <p:sp>
        <p:nvSpPr>
          <p:cNvPr id="76" name="모서리가 둥근 직사각형 21"/>
          <p:cNvSpPr/>
          <p:nvPr/>
        </p:nvSpPr>
        <p:spPr>
          <a:xfrm>
            <a:off x="10058400" y="6777990"/>
            <a:ext cx="2286000" cy="904875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3.</a:t>
            </a:r>
            <a:r>
              <a:rPr lang="ko-KR" altLang="en-US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 발주할 도서 검색</a:t>
            </a:r>
            <a:endParaRPr lang="ko-KR" altLang="en-US" b="1">
              <a:solidFill>
                <a:schemeClr val="bg1"/>
              </a:solidFill>
              <a:latin typeface="한컴 윤고딕 760"/>
              <a:ea typeface="한컴 윤고딕 760"/>
              <a:cs typeface="Calibri"/>
            </a:endParaRPr>
          </a:p>
        </p:txBody>
      </p:sp>
      <p:cxnSp>
        <p:nvCxnSpPr>
          <p:cNvPr id="77" name="꺾인 연결선 76"/>
          <p:cNvCxnSpPr>
            <a:stCxn id="73" idx="3"/>
            <a:endCxn id="76" idx="1"/>
          </p:cNvCxnSpPr>
          <p:nvPr/>
        </p:nvCxnSpPr>
        <p:spPr>
          <a:xfrm flipV="1">
            <a:off x="7772400" y="7230427"/>
            <a:ext cx="2286000" cy="685800"/>
          </a:xfrm>
          <a:prstGeom prst="bentConnector3">
            <a:avLst>
              <a:gd name="adj1" fmla="val 50000"/>
            </a:avLst>
          </a:prstGeom>
          <a:ln w="38100">
            <a:solidFill>
              <a:srgbClr val="4da7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73" idx="3"/>
            <a:endCxn id="75" idx="1"/>
          </p:cNvCxnSpPr>
          <p:nvPr/>
        </p:nvCxnSpPr>
        <p:spPr>
          <a:xfrm>
            <a:off x="7772400" y="7916228"/>
            <a:ext cx="2286000" cy="847724"/>
          </a:xfrm>
          <a:prstGeom prst="bentConnector3">
            <a:avLst>
              <a:gd name="adj1" fmla="val 50000"/>
            </a:avLst>
          </a:prstGeom>
          <a:ln w="38100">
            <a:solidFill>
              <a:srgbClr val="4da7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포인트가 12개인 별 27"/>
          <p:cNvSpPr/>
          <p:nvPr/>
        </p:nvSpPr>
        <p:spPr>
          <a:xfrm>
            <a:off x="12492987" y="2434590"/>
            <a:ext cx="2289813" cy="1609725"/>
          </a:xfrm>
          <a:prstGeom prst="star12">
            <a:avLst>
              <a:gd name="adj" fmla="val 37500"/>
            </a:avLst>
          </a:prstGeom>
          <a:solidFill>
            <a:srgbClr val="f2be22"/>
          </a:solidFill>
          <a:ln w="254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000000"/>
                </a:solidFill>
                <a:latin typeface="한컴 윤고딕 760"/>
                <a:ea typeface="한컴 윤고딕 760"/>
                <a:cs typeface="Calibri"/>
              </a:rPr>
              <a:t>재고 수량 </a:t>
            </a:r>
            <a:r>
              <a:rPr lang="en-US" altLang="ko-KR" b="1">
                <a:solidFill>
                  <a:srgbClr val="000000"/>
                </a:solidFill>
                <a:latin typeface="한컴 윤고딕 760"/>
                <a:ea typeface="한컴 윤고딕 760"/>
                <a:cs typeface="Calibri"/>
              </a:rPr>
              <a:t>25%</a:t>
            </a:r>
            <a:r>
              <a:rPr lang="ko-KR" altLang="en-US" b="1">
                <a:solidFill>
                  <a:srgbClr val="000000"/>
                </a:solidFill>
                <a:latin typeface="한컴 윤고딕 760"/>
                <a:ea typeface="한컴 윤고딕 760"/>
                <a:cs typeface="Calibri"/>
              </a:rPr>
              <a:t>이하 도서 자동발주</a:t>
            </a:r>
            <a:endParaRPr lang="ko-KR" altLang="en-US" b="1">
              <a:solidFill>
                <a:srgbClr val="000000"/>
              </a:solidFill>
              <a:latin typeface="한컴 윤고딕 760"/>
              <a:ea typeface="한컴 윤고딕 760"/>
              <a:cs typeface="Calibri"/>
            </a:endParaRPr>
          </a:p>
        </p:txBody>
      </p:sp>
      <p:cxnSp>
        <p:nvCxnSpPr>
          <p:cNvPr id="80" name="꺾인 연결선 79"/>
          <p:cNvCxnSpPr>
            <a:stCxn id="81" idx="2"/>
            <a:endCxn id="75" idx="0"/>
          </p:cNvCxnSpPr>
          <p:nvPr/>
        </p:nvCxnSpPr>
        <p:spPr>
          <a:xfrm rot="5400000">
            <a:off x="12715876" y="6168390"/>
            <a:ext cx="628649" cy="3657600"/>
          </a:xfrm>
          <a:prstGeom prst="bentConnector3">
            <a:avLst>
              <a:gd name="adj1" fmla="val 50000"/>
            </a:avLst>
          </a:prstGeom>
          <a:solidFill>
            <a:srgbClr val="4da760"/>
          </a:solidFill>
          <a:ln w="38100" cap="flat" cmpd="sng" algn="ctr">
            <a:solidFill>
              <a:srgbClr val="4da760"/>
            </a:solidFill>
            <a:prstDash val="solid"/>
            <a:round/>
            <a:headEnd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21"/>
          <p:cNvSpPr/>
          <p:nvPr/>
        </p:nvSpPr>
        <p:spPr>
          <a:xfrm>
            <a:off x="13716000" y="6777990"/>
            <a:ext cx="2286000" cy="904875"/>
          </a:xfrm>
          <a:prstGeom prst="roundRect">
            <a:avLst>
              <a:gd name="adj" fmla="val 16667"/>
            </a:avLst>
          </a:prstGeom>
          <a:solidFill>
            <a:srgbClr val="4da760"/>
          </a:solidFill>
          <a:ln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4.</a:t>
            </a:r>
            <a:r>
              <a:rPr lang="ko-KR" altLang="en-US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 발주 목록에 </a:t>
            </a:r>
            <a:endParaRPr lang="ko-KR" altLang="en-US" b="1">
              <a:solidFill>
                <a:schemeClr val="bg1"/>
              </a:solidFill>
              <a:latin typeface="한컴 윤고딕 760"/>
              <a:ea typeface="한컴 윤고딕 760"/>
              <a:cs typeface="Calibri"/>
            </a:endParaRPr>
          </a:p>
          <a:p>
            <a:pPr algn="ctr">
              <a:defRPr/>
            </a:pPr>
            <a:r>
              <a:rPr lang="ko-KR" altLang="en-US" b="1">
                <a:solidFill>
                  <a:schemeClr val="bg1"/>
                </a:solidFill>
                <a:latin typeface="한컴 윤고딕 760"/>
                <a:ea typeface="한컴 윤고딕 760"/>
                <a:cs typeface="Calibri"/>
              </a:rPr>
              <a:t>도서 추가</a:t>
            </a:r>
            <a:endParaRPr lang="ko-KR" altLang="en-US" b="1">
              <a:solidFill>
                <a:schemeClr val="bg1"/>
              </a:solidFill>
              <a:latin typeface="한컴 윤고딕 760"/>
              <a:ea typeface="한컴 윤고딕 760"/>
              <a:cs typeface="Calibri"/>
            </a:endParaRPr>
          </a:p>
        </p:txBody>
      </p:sp>
      <p:cxnSp>
        <p:nvCxnSpPr>
          <p:cNvPr id="82" name="꺾인 연결선 81"/>
          <p:cNvCxnSpPr>
            <a:stCxn id="76" idx="3"/>
            <a:endCxn id="81" idx="1"/>
          </p:cNvCxnSpPr>
          <p:nvPr/>
        </p:nvCxnSpPr>
        <p:spPr>
          <a:xfrm>
            <a:off x="12344400" y="7230427"/>
            <a:ext cx="1371600" cy="1588"/>
          </a:xfrm>
          <a:prstGeom prst="bentConnector3">
            <a:avLst>
              <a:gd name="adj1" fmla="val 50000"/>
            </a:avLst>
          </a:prstGeom>
          <a:solidFill>
            <a:srgbClr val="4da760"/>
          </a:solidFill>
          <a:ln w="38100" cap="flat" cmpd="sng" algn="ctr">
            <a:solidFill>
              <a:srgbClr val="4da760"/>
            </a:solidFill>
            <a:prstDash val="solid"/>
            <a:round/>
            <a:headEnd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15"/>
          <p:cNvSpPr txBox="1"/>
          <p:nvPr/>
        </p:nvSpPr>
        <p:spPr>
          <a:xfrm>
            <a:off x="7162798" y="1943100"/>
            <a:ext cx="3352802" cy="56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100" b="1">
                <a:latin typeface="한컴 윤고딕 760"/>
                <a:ea typeface="한컴 윤고딕 760"/>
              </a:rPr>
              <a:t>관리자</a:t>
            </a:r>
            <a:endParaRPr lang="ko-KR" altLang="en-US" sz="3100" b="1">
              <a:latin typeface="한컴 윤고딕 760"/>
              <a:ea typeface="한컴 윤고딕 760"/>
            </a:endParaRPr>
          </a:p>
        </p:txBody>
      </p:sp>
      <p:sp>
        <p:nvSpPr>
          <p:cNvPr id="84" name=""/>
          <p:cNvSpPr/>
          <p:nvPr/>
        </p:nvSpPr>
        <p:spPr>
          <a:xfrm>
            <a:off x="304800" y="-38100"/>
            <a:ext cx="10820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프로세스 흐름도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(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재고관리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)</a:t>
            </a:r>
            <a:endParaRPr lang="en-US" altLang="ko-KR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-228600" y="-38100"/>
            <a:ext cx="51816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ERD</a:t>
            </a:r>
            <a:endParaRPr lang="en-US" altLang="ko-KR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rcRect l="10000" t="13880" r="1250"/>
          <a:stretch>
            <a:fillRect/>
          </a:stretch>
        </p:blipFill>
        <p:spPr>
          <a:xfrm>
            <a:off x="0" y="1028700"/>
            <a:ext cx="18288000" cy="9105900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10515600" y="5829300"/>
            <a:ext cx="7543800" cy="3581400"/>
          </a:xfrm>
          <a:prstGeom prst="roundRect">
            <a:avLst>
              <a:gd name="adj" fmla="val 16667"/>
            </a:avLst>
          </a:prstGeom>
          <a:solidFill>
            <a:srgbClr val="c1c13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3500">
                <a:latin typeface="한컴 윤고딕 240"/>
                <a:ea typeface="한컴 윤고딕 240"/>
              </a:rPr>
              <a:t> </a:t>
            </a:r>
            <a:r>
              <a:rPr lang="ko-KR" altLang="en-US" sz="6700">
                <a:solidFill>
                  <a:schemeClr val="lt1"/>
                </a:solidFill>
                <a:latin typeface="한컴 윤고딕 240"/>
                <a:ea typeface="한컴 윤고딕 240"/>
              </a:rPr>
              <a:t>재고 관리</a:t>
            </a:r>
            <a:endParaRPr lang="ko-KR" altLang="en-US" sz="6700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sp>
        <p:nvSpPr>
          <p:cNvPr id="41" name=""/>
          <p:cNvSpPr/>
          <p:nvPr/>
        </p:nvSpPr>
        <p:spPr>
          <a:xfrm>
            <a:off x="3047999" y="3848100"/>
            <a:ext cx="9067801" cy="3352800"/>
          </a:xfrm>
          <a:prstGeom prst="roundRect">
            <a:avLst>
              <a:gd name="adj" fmla="val 16667"/>
            </a:avLst>
          </a:prstGeom>
          <a:solidFill>
            <a:srgbClr val="9533c1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6700">
                <a:solidFill>
                  <a:schemeClr val="lt1"/>
                </a:solidFill>
                <a:latin typeface="한컴 윤고딕 240"/>
                <a:ea typeface="한컴 윤고딕 240"/>
              </a:rPr>
              <a:t>사용자</a:t>
            </a:r>
            <a:endParaRPr lang="ko-KR" altLang="en-US" sz="6700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sp>
        <p:nvSpPr>
          <p:cNvPr id="42" name=""/>
          <p:cNvSpPr/>
          <p:nvPr/>
        </p:nvSpPr>
        <p:spPr>
          <a:xfrm>
            <a:off x="2514600" y="1028700"/>
            <a:ext cx="13639800" cy="2743200"/>
          </a:xfrm>
          <a:prstGeom prst="roundRect">
            <a:avLst>
              <a:gd name="adj" fmla="val 16667"/>
            </a:avLst>
          </a:prstGeom>
          <a:solidFill>
            <a:srgbClr val="3388c1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6700">
                <a:solidFill>
                  <a:schemeClr val="lt1"/>
                </a:solidFill>
                <a:latin typeface="한컴 윤고딕 240"/>
                <a:ea typeface="한컴 윤고딕 240"/>
              </a:rPr>
              <a:t>커뮤니티</a:t>
            </a:r>
            <a:r>
              <a:rPr lang="en-US" altLang="ko-KR" sz="6700">
                <a:solidFill>
                  <a:schemeClr val="lt1"/>
                </a:solidFill>
                <a:latin typeface="한컴 윤고딕 240"/>
                <a:ea typeface="한컴 윤고딕 240"/>
              </a:rPr>
              <a:t>,</a:t>
            </a:r>
            <a:r>
              <a:rPr lang="ko-KR" altLang="en-US" sz="6700">
                <a:solidFill>
                  <a:schemeClr val="lt1"/>
                </a:solidFill>
                <a:latin typeface="한컴 윤고딕 240"/>
                <a:ea typeface="한컴 윤고딕 240"/>
              </a:rPr>
              <a:t> 채팅</a:t>
            </a:r>
            <a:endParaRPr lang="ko-KR" altLang="en-US" sz="6700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sp>
        <p:nvSpPr>
          <p:cNvPr id="43" name=""/>
          <p:cNvSpPr/>
          <p:nvPr/>
        </p:nvSpPr>
        <p:spPr>
          <a:xfrm>
            <a:off x="228600" y="7277100"/>
            <a:ext cx="9601200" cy="2933700"/>
          </a:xfrm>
          <a:prstGeom prst="roundRect">
            <a:avLst>
              <a:gd name="adj" fmla="val 11198"/>
            </a:avLst>
          </a:prstGeom>
          <a:solidFill>
            <a:srgbClr val="c1493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6700">
                <a:solidFill>
                  <a:schemeClr val="lt1"/>
                </a:solidFill>
                <a:latin typeface="한컴 윤고딕 240"/>
                <a:ea typeface="한컴 윤고딕 240"/>
              </a:rPr>
              <a:t>책 주문</a:t>
            </a:r>
            <a:endParaRPr lang="ko-KR" altLang="en-US" sz="6700"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6515708" y="0"/>
            <a:ext cx="13860524" cy="10299804"/>
          </a:xfrm>
          <a:prstGeom prst="parallelogram">
            <a:avLst>
              <a:gd name="adj" fmla="val 70196"/>
            </a:avLst>
          </a:prstGeom>
          <a:solidFill>
            <a:srgbClr val="2c982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10615500" y="4299942"/>
            <a:ext cx="5615100" cy="1596032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하루북스</a:t>
            </a:r>
            <a:r>
              <a:rPr lang="en-US" altLang="ko-KR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(</a:t>
            </a:r>
            <a:r>
              <a:rPr lang="ko-KR" altLang="en-US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회원</a:t>
            </a:r>
            <a:r>
              <a:rPr lang="en-US" altLang="ko-KR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)</a:t>
            </a:r>
            <a:endParaRPr lang="en-US" altLang="ko-KR" sz="7000" b="1">
              <a:solidFill>
                <a:srgbClr val="ffffff"/>
              </a:solidFill>
              <a:latin typeface="한컴 윤고딕 760"/>
              <a:ea typeface="한컴 윤고딕 760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7469" y="2155168"/>
            <a:ext cx="6272414" cy="6012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0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82942" y="1379219"/>
            <a:ext cx="16922116" cy="864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8812" y="266700"/>
            <a:ext cx="6590377" cy="13716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0800"/>
              </a:lnSpc>
              <a:defRPr/>
            </a:pPr>
            <a:r>
              <a:rPr lang="en-US" sz="9000">
                <a:solidFill>
                  <a:srgbClr val="399d4e"/>
                </a:solidFill>
                <a:latin typeface="한컴 윤고딕 240"/>
                <a:ea typeface="한컴 윤고딕 240"/>
              </a:rPr>
              <a:t>목차</a:t>
            </a:r>
            <a:endParaRPr lang="en-US" sz="9000">
              <a:solidFill>
                <a:srgbClr val="399d4e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89" name=""/>
          <p:cNvSpPr/>
          <p:nvPr/>
        </p:nvSpPr>
        <p:spPr>
          <a:xfrm>
            <a:off x="9448800" y="1638300"/>
            <a:ext cx="7543800" cy="8267700"/>
          </a:xfrm>
          <a:prstGeom prst="roundRect">
            <a:avLst>
              <a:gd name="adj" fmla="val 4866"/>
            </a:avLst>
          </a:prstGeom>
          <a:solidFill>
            <a:srgbClr val="4da7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p>
            <a:pPr algn="ctr"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 sz="6500">
                <a:latin typeface="한컴 윤고딕 240"/>
                <a:ea typeface="한컴 윤고딕 240"/>
              </a:rPr>
              <a:t>하루북스</a:t>
            </a:r>
            <a:endParaRPr lang="ko-KR" altLang="en-US" sz="6500"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en-US" altLang="ko-KR" sz="3100">
                <a:latin typeface="한컴 윤고딕 240"/>
                <a:ea typeface="한컴 윤고딕 240"/>
              </a:rPr>
              <a:t>HARU BOOKS</a:t>
            </a:r>
            <a:endParaRPr lang="en-US" altLang="ko-KR" sz="3100">
              <a:latin typeface="한컴 윤고딕 240"/>
              <a:ea typeface="한컴 윤고딕 240"/>
            </a:endParaRPr>
          </a:p>
          <a:p>
            <a:pPr algn="ctr">
              <a:defRPr/>
            </a:pPr>
            <a:endParaRPr lang="en-US" altLang="ko-KR" sz="3100">
              <a:latin typeface="한컴 윤고딕 240"/>
              <a:ea typeface="한컴 윤고딕 240"/>
            </a:endParaRPr>
          </a:p>
          <a:p>
            <a:pPr algn="ctr">
              <a:defRPr/>
            </a:pPr>
            <a:endParaRPr lang="en-US" altLang="ko-KR" sz="3100">
              <a:latin typeface="한컴 윤고딕 240"/>
              <a:ea typeface="한컴 윤고딕 240"/>
            </a:endParaRPr>
          </a:p>
          <a:p>
            <a:pPr algn="ctr">
              <a:defRPr/>
            </a:pPr>
            <a:endParaRPr lang="en-US" altLang="ko-KR" sz="3100">
              <a:latin typeface="한컴 윤고딕 240"/>
              <a:ea typeface="한컴 윤고딕 240"/>
            </a:endParaRPr>
          </a:p>
          <a:p>
            <a:pPr algn="ctr">
              <a:defRPr/>
            </a:pPr>
            <a:endParaRPr lang="en-US" altLang="ko-KR" sz="3100">
              <a:latin typeface="한컴 윤고딕 240"/>
              <a:ea typeface="한컴 윤고딕 240"/>
            </a:endParaRPr>
          </a:p>
          <a:p>
            <a:pPr algn="ctr">
              <a:defRPr/>
            </a:pPr>
            <a:endParaRPr lang="en-US" altLang="ko-KR" sz="3100">
              <a:latin typeface="한컴 윤고딕 240"/>
              <a:ea typeface="한컴 윤고딕 240"/>
            </a:endParaRPr>
          </a:p>
          <a:p>
            <a:pPr algn="ctr">
              <a:defRPr/>
            </a:pPr>
            <a:endParaRPr lang="en-US" altLang="ko-KR" sz="3100"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ko-KR" altLang="en-US" sz="3100">
                <a:latin typeface="한컴 윤고딕 240"/>
                <a:ea typeface="한컴 윤고딕 240"/>
              </a:rPr>
              <a:t>도서구매와 커뮤니티를 한번에</a:t>
            </a:r>
            <a:endParaRPr lang="ko-KR" altLang="en-US" sz="3100"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ko-KR" altLang="en-US" sz="3100">
                <a:latin typeface="한컴 윤고딕 240"/>
                <a:ea typeface="한컴 윤고딕 240"/>
              </a:rPr>
              <a:t>					</a:t>
            </a:r>
            <a:endParaRPr lang="ko-KR" altLang="en-US" sz="3100">
              <a:latin typeface="한컴 윤고딕 240"/>
              <a:ea typeface="한컴 윤고딕 240"/>
            </a:endParaRPr>
          </a:p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ko-KR" altLang="en-US" sz="3100">
                <a:latin typeface="한컴 윤고딕 240"/>
                <a:ea typeface="한컴 윤고딕 240"/>
              </a:rPr>
              <a:t>					저자 </a:t>
            </a:r>
            <a:r>
              <a:rPr lang="en-US" altLang="ko-KR" sz="3100">
                <a:latin typeface="한컴 윤고딕 240"/>
                <a:ea typeface="한컴 윤고딕 240"/>
              </a:rPr>
              <a:t>:</a:t>
            </a:r>
            <a:r>
              <a:rPr lang="ko-KR" altLang="en-US" sz="3100">
                <a:latin typeface="한컴 윤고딕 240"/>
                <a:ea typeface="한컴 윤고딕 240"/>
              </a:rPr>
              <a:t> 하루북스</a:t>
            </a:r>
            <a:endParaRPr lang="ko-KR" altLang="en-US" sz="3100"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1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82942" y="1260157"/>
            <a:ext cx="16922116" cy="864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1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84085" y="1260157"/>
            <a:ext cx="16922116" cy="864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82942" y="1260157"/>
            <a:ext cx="16922116" cy="864108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sp>
        <p:nvSpPr>
          <p:cNvPr id="5" name=""/>
          <p:cNvSpPr/>
          <p:nvPr/>
        </p:nvSpPr>
        <p:spPr>
          <a:xfrm>
            <a:off x="6134100" y="3638550"/>
            <a:ext cx="1219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400">
                <a:solidFill>
                  <a:schemeClr val="dk1"/>
                </a:solidFill>
                <a:latin typeface="한컴 윤고딕 740"/>
                <a:ea typeface="한컴 윤고딕 740"/>
              </a:rPr>
              <a:t>프란츠 카프카</a:t>
            </a:r>
            <a:endParaRPr lang="ko-KR" altLang="en-US" sz="1400">
              <a:solidFill>
                <a:schemeClr val="dk1"/>
              </a:solidFill>
              <a:ea typeface="한컴 윤고딕 7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6515708" y="0"/>
            <a:ext cx="13860524" cy="10299804"/>
          </a:xfrm>
          <a:prstGeom prst="parallelogram">
            <a:avLst>
              <a:gd name="adj" fmla="val 70196"/>
            </a:avLst>
          </a:prstGeom>
          <a:solidFill>
            <a:srgbClr val="2c982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10058400" y="3545383"/>
            <a:ext cx="5767500" cy="3198317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  하루터</a:t>
            </a:r>
            <a:endParaRPr lang="ko-KR" altLang="en-US" sz="7000" b="1">
              <a:solidFill>
                <a:srgbClr val="ffffff"/>
              </a:solidFill>
              <a:latin typeface="한컴 윤고딕 760"/>
              <a:ea typeface="한컴 윤고딕 76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(</a:t>
            </a:r>
            <a:r>
              <a:rPr lang="ko-KR" altLang="en-US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하루 </a:t>
            </a:r>
            <a:r>
              <a:rPr lang="en-US" altLang="ko-KR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+</a:t>
            </a:r>
            <a:r>
              <a:rPr lang="ko-KR" altLang="en-US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 놀이터</a:t>
            </a:r>
            <a:r>
              <a:rPr lang="en-US" altLang="ko-KR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)</a:t>
            </a:r>
            <a:endParaRPr lang="en-US" altLang="ko-KR" sz="7000" b="1">
              <a:solidFill>
                <a:srgbClr val="ffffff"/>
              </a:solidFill>
              <a:latin typeface="한컴 윤고딕 760"/>
              <a:ea typeface="한컴 윤고딕 760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7469" y="2155168"/>
            <a:ext cx="6272414" cy="6012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3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84085" y="1260157"/>
            <a:ext cx="16922116" cy="864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5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82942" y="1260157"/>
            <a:ext cx="16922116" cy="8641080"/>
          </a:xfrm>
          <a:prstGeom prst="rect">
            <a:avLst/>
          </a:prstGeom>
        </p:spPr>
      </p:pic>
      <p:sp>
        <p:nvSpPr>
          <p:cNvPr id="46" name="TextBox 209"/>
          <p:cNvSpPr txBox="1"/>
          <p:nvPr/>
        </p:nvSpPr>
        <p:spPr>
          <a:xfrm>
            <a:off x="1066800" y="3067050"/>
            <a:ext cx="1676400" cy="55245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rgbClr val="399d4e"/>
                </a:solidFill>
                <a:latin typeface="한컴 윤고딕 760"/>
                <a:ea typeface="한컴 윤고딕 760"/>
              </a:rPr>
              <a:t>하루스토리</a:t>
            </a:r>
            <a:endParaRPr lang="ko-KR" altLang="en-US" sz="2400">
              <a:solidFill>
                <a:srgbClr val="399d4e"/>
              </a:solidFill>
              <a:ea typeface="한컴 윤고딕 76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7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84085" y="1260157"/>
            <a:ext cx="16922116" cy="8641080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86200" y="4152900"/>
            <a:ext cx="8458200" cy="3365028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55800" y="5431042"/>
            <a:ext cx="1877529" cy="9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6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82942" y="1260157"/>
            <a:ext cx="16922116" cy="864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4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82942" y="1260157"/>
            <a:ext cx="16922116" cy="8641080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9999" y="3009900"/>
            <a:ext cx="10022617" cy="586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6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84085" y="1260157"/>
            <a:ext cx="16922116" cy="864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048001" y="3467101"/>
            <a:ext cx="4894086" cy="4476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499"/>
              </a:lnSpc>
              <a:defRPr/>
            </a:pP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조원 소개</a:t>
            </a:r>
            <a:endParaRPr lang="ko-KR" altLang="en-US" sz="31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3048002" y="4143375"/>
            <a:ext cx="4894086" cy="0"/>
          </a:xfrm>
          <a:prstGeom prst="line">
            <a:avLst/>
          </a:prstGeom>
          <a:ln w="38100" cap="rnd">
            <a:solidFill>
              <a:srgbClr val="399d4e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48001" y="4381500"/>
            <a:ext cx="4894086" cy="4476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499"/>
              </a:lnSpc>
              <a:defRPr/>
            </a:pP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계획 수립</a:t>
            </a:r>
            <a:endParaRPr lang="ko-KR" altLang="en-US" sz="31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048002" y="5057775"/>
            <a:ext cx="4894086" cy="0"/>
          </a:xfrm>
          <a:prstGeom prst="line">
            <a:avLst/>
          </a:prstGeom>
          <a:ln w="38100" cap="rnd">
            <a:solidFill>
              <a:srgbClr val="399d4e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48001" y="5229226"/>
            <a:ext cx="4894086" cy="4476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499"/>
              </a:lnSpc>
              <a:defRPr/>
            </a:pP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개발 환경</a:t>
            </a:r>
            <a:endParaRPr lang="ko-KR" altLang="en-US" sz="31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3048002" y="5905500"/>
            <a:ext cx="4894086" cy="0"/>
          </a:xfrm>
          <a:prstGeom prst="line">
            <a:avLst/>
          </a:prstGeom>
          <a:ln w="38100" cap="rnd">
            <a:solidFill>
              <a:srgbClr val="399d4e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48000" y="6134100"/>
            <a:ext cx="4894086" cy="4476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499"/>
              </a:lnSpc>
              <a:defRPr/>
            </a:pP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주제 선정 이유</a:t>
            </a:r>
            <a:endParaRPr lang="ko-KR" altLang="en-US" sz="31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45" name=""/>
          <p:cNvCxnSpPr>
            <a:stCxn id="63" idx="2"/>
          </p:cNvCxnSpPr>
          <p:nvPr/>
        </p:nvCxnSpPr>
        <p:spPr>
          <a:xfrm rot="16200000" flipH="1">
            <a:off x="5599483" y="6322788"/>
            <a:ext cx="7143982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utoShape 12"/>
          <p:cNvSpPr/>
          <p:nvPr/>
        </p:nvSpPr>
        <p:spPr>
          <a:xfrm>
            <a:off x="3048002" y="6819900"/>
            <a:ext cx="4894086" cy="0"/>
          </a:xfrm>
          <a:prstGeom prst="line">
            <a:avLst/>
          </a:prstGeom>
          <a:ln w="38100" cap="rnd">
            <a:solidFill>
              <a:srgbClr val="399d4e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</p:txBody>
      </p:sp>
      <p:cxnSp>
        <p:nvCxnSpPr>
          <p:cNvPr id="49" name=""/>
          <p:cNvCxnSpPr>
            <a:stCxn id="62" idx="0"/>
            <a:endCxn id="71" idx="0"/>
          </p:cNvCxnSpPr>
          <p:nvPr/>
        </p:nvCxnSpPr>
        <p:spPr>
          <a:xfrm rot="5400000">
            <a:off x="-1509089" y="6305962"/>
            <a:ext cx="7086599" cy="7620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"/>
          <p:cNvSpPr txBox="1"/>
          <p:nvPr/>
        </p:nvSpPr>
        <p:spPr>
          <a:xfrm>
            <a:off x="10422114" y="3476626"/>
            <a:ext cx="4894086" cy="4476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499"/>
              </a:lnSpc>
              <a:defRPr/>
            </a:pP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요구 사항</a:t>
            </a:r>
            <a:endParaRPr lang="ko-KR" altLang="en-US" sz="31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51" name="AutoShape 6"/>
          <p:cNvSpPr/>
          <p:nvPr/>
        </p:nvSpPr>
        <p:spPr>
          <a:xfrm>
            <a:off x="10422114" y="4152900"/>
            <a:ext cx="4894086" cy="0"/>
          </a:xfrm>
          <a:prstGeom prst="line">
            <a:avLst/>
          </a:prstGeom>
          <a:ln w="38100" cap="rnd">
            <a:solidFill>
              <a:srgbClr val="399d4e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</p:txBody>
      </p:sp>
      <p:sp>
        <p:nvSpPr>
          <p:cNvPr id="52" name="TextBox 7"/>
          <p:cNvSpPr txBox="1"/>
          <p:nvPr/>
        </p:nvSpPr>
        <p:spPr>
          <a:xfrm>
            <a:off x="10422114" y="4391025"/>
            <a:ext cx="4894086" cy="4476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499"/>
              </a:lnSpc>
              <a:defRPr/>
            </a:pP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기대 효과</a:t>
            </a:r>
            <a:endParaRPr lang="ko-KR" altLang="en-US" sz="31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53" name="AutoShape 8"/>
          <p:cNvSpPr/>
          <p:nvPr/>
        </p:nvSpPr>
        <p:spPr>
          <a:xfrm>
            <a:off x="10422114" y="5067300"/>
            <a:ext cx="4894086" cy="0"/>
          </a:xfrm>
          <a:prstGeom prst="line">
            <a:avLst/>
          </a:prstGeom>
          <a:ln w="38100" cap="rnd">
            <a:solidFill>
              <a:srgbClr val="399d4e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</p:txBody>
      </p:sp>
      <p:sp>
        <p:nvSpPr>
          <p:cNvPr id="54" name="TextBox 9"/>
          <p:cNvSpPr txBox="1"/>
          <p:nvPr/>
        </p:nvSpPr>
        <p:spPr>
          <a:xfrm>
            <a:off x="10422114" y="5295900"/>
            <a:ext cx="4894086" cy="4476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499"/>
              </a:lnSpc>
              <a:defRPr/>
            </a:pP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주요 기능</a:t>
            </a:r>
            <a:endParaRPr lang="ko-KR" altLang="en-US" sz="31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55" name="AutoShape 10"/>
          <p:cNvSpPr/>
          <p:nvPr/>
        </p:nvSpPr>
        <p:spPr>
          <a:xfrm>
            <a:off x="10422114" y="5915025"/>
            <a:ext cx="4894086" cy="0"/>
          </a:xfrm>
          <a:prstGeom prst="line">
            <a:avLst/>
          </a:prstGeom>
          <a:ln w="38100" cap="rnd">
            <a:solidFill>
              <a:srgbClr val="399d4e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</p:txBody>
      </p:sp>
      <p:sp>
        <p:nvSpPr>
          <p:cNvPr id="56" name="TextBox 11"/>
          <p:cNvSpPr txBox="1"/>
          <p:nvPr/>
        </p:nvSpPr>
        <p:spPr>
          <a:xfrm>
            <a:off x="10422114" y="6134100"/>
            <a:ext cx="4894086" cy="4476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499"/>
              </a:lnSpc>
              <a:defRPr/>
            </a:pPr>
            <a:r>
              <a:rPr lang="ko-KR" altLang="en-US" sz="3100">
                <a:latin typeface="한컴 윤고딕 240"/>
                <a:ea typeface="한컴 윤고딕 240"/>
              </a:rPr>
              <a:t>산출물</a:t>
            </a:r>
            <a:endParaRPr lang="ko-KR" altLang="en-US" sz="3100">
              <a:latin typeface="한컴 윤고딕 240"/>
              <a:ea typeface="한컴 윤고딕 240"/>
            </a:endParaRPr>
          </a:p>
        </p:txBody>
      </p:sp>
      <p:sp>
        <p:nvSpPr>
          <p:cNvPr id="57" name="AutoShape 12"/>
          <p:cNvSpPr/>
          <p:nvPr/>
        </p:nvSpPr>
        <p:spPr>
          <a:xfrm>
            <a:off x="10422114" y="6819900"/>
            <a:ext cx="4894086" cy="0"/>
          </a:xfrm>
          <a:prstGeom prst="line">
            <a:avLst/>
          </a:prstGeom>
          <a:ln w="38100" cap="rnd">
            <a:solidFill>
              <a:srgbClr val="399d4e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</p:txBody>
      </p:sp>
      <p:sp>
        <p:nvSpPr>
          <p:cNvPr id="62" name=""/>
          <p:cNvSpPr/>
          <p:nvPr/>
        </p:nvSpPr>
        <p:spPr>
          <a:xfrm>
            <a:off x="1447800" y="2019300"/>
            <a:ext cx="8458200" cy="3276600"/>
          </a:xfrm>
          <a:prstGeom prst="arc">
            <a:avLst>
              <a:gd name="adj1" fmla="val 11602288"/>
              <a:gd name="adj2" fmla="val 20708438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"/>
          <p:cNvSpPr/>
          <p:nvPr/>
        </p:nvSpPr>
        <p:spPr>
          <a:xfrm flipH="1">
            <a:off x="8458200" y="2019300"/>
            <a:ext cx="8534400" cy="3276600"/>
          </a:xfrm>
          <a:prstGeom prst="arc">
            <a:avLst>
              <a:gd name="adj1" fmla="val 11397609"/>
              <a:gd name="adj2" fmla="val 2074116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"/>
          <p:cNvSpPr/>
          <p:nvPr/>
        </p:nvSpPr>
        <p:spPr>
          <a:xfrm>
            <a:off x="1371600" y="8801100"/>
            <a:ext cx="8458200" cy="3276600"/>
          </a:xfrm>
          <a:prstGeom prst="arc">
            <a:avLst>
              <a:gd name="adj1" fmla="val 11602288"/>
              <a:gd name="adj2" fmla="val 2074116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6" name=""/>
          <p:cNvCxnSpPr/>
          <p:nvPr/>
        </p:nvCxnSpPr>
        <p:spPr>
          <a:xfrm rot="16200000" flipH="1">
            <a:off x="13096873" y="6019768"/>
            <a:ext cx="6477063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/>
          <p:nvPr/>
        </p:nvSpPr>
        <p:spPr>
          <a:xfrm>
            <a:off x="1371600" y="8877300"/>
            <a:ext cx="8458200" cy="3276600"/>
          </a:xfrm>
          <a:prstGeom prst="arc">
            <a:avLst>
              <a:gd name="adj1" fmla="val 11602288"/>
              <a:gd name="adj2" fmla="val 2074116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"/>
          <p:cNvSpPr/>
          <p:nvPr/>
        </p:nvSpPr>
        <p:spPr>
          <a:xfrm>
            <a:off x="1371600" y="8877300"/>
            <a:ext cx="8458200" cy="3276600"/>
          </a:xfrm>
          <a:prstGeom prst="arc">
            <a:avLst>
              <a:gd name="adj1" fmla="val 11602288"/>
              <a:gd name="adj2" fmla="val 2074116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"/>
          <p:cNvSpPr/>
          <p:nvPr/>
        </p:nvSpPr>
        <p:spPr>
          <a:xfrm>
            <a:off x="1371600" y="8953500"/>
            <a:ext cx="8458200" cy="3276600"/>
          </a:xfrm>
          <a:prstGeom prst="arc">
            <a:avLst>
              <a:gd name="adj1" fmla="val 11602288"/>
              <a:gd name="adj2" fmla="val 2074116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"/>
          <p:cNvSpPr/>
          <p:nvPr/>
        </p:nvSpPr>
        <p:spPr>
          <a:xfrm>
            <a:off x="1371600" y="9029700"/>
            <a:ext cx="8458200" cy="3276600"/>
          </a:xfrm>
          <a:prstGeom prst="arc">
            <a:avLst>
              <a:gd name="adj1" fmla="val 11602288"/>
              <a:gd name="adj2" fmla="val 2074116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"/>
          <p:cNvSpPr/>
          <p:nvPr/>
        </p:nvSpPr>
        <p:spPr>
          <a:xfrm>
            <a:off x="1371600" y="9105900"/>
            <a:ext cx="8458200" cy="3276600"/>
          </a:xfrm>
          <a:prstGeom prst="arc">
            <a:avLst>
              <a:gd name="adj1" fmla="val 11602288"/>
              <a:gd name="adj2" fmla="val 2074116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"/>
          <p:cNvSpPr/>
          <p:nvPr/>
        </p:nvSpPr>
        <p:spPr>
          <a:xfrm>
            <a:off x="8534400" y="8724900"/>
            <a:ext cx="8839200" cy="3352800"/>
          </a:xfrm>
          <a:prstGeom prst="arc">
            <a:avLst>
              <a:gd name="adj1" fmla="val 11602288"/>
              <a:gd name="adj2" fmla="val 2074116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"/>
          <p:cNvSpPr/>
          <p:nvPr/>
        </p:nvSpPr>
        <p:spPr>
          <a:xfrm>
            <a:off x="8534400" y="8801100"/>
            <a:ext cx="8839200" cy="3352800"/>
          </a:xfrm>
          <a:prstGeom prst="arc">
            <a:avLst>
              <a:gd name="adj1" fmla="val 11602288"/>
              <a:gd name="adj2" fmla="val 2074116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"/>
          <p:cNvSpPr/>
          <p:nvPr/>
        </p:nvSpPr>
        <p:spPr>
          <a:xfrm>
            <a:off x="8534400" y="9029700"/>
            <a:ext cx="8839200" cy="3352800"/>
          </a:xfrm>
          <a:prstGeom prst="arc">
            <a:avLst>
              <a:gd name="adj1" fmla="val 11602288"/>
              <a:gd name="adj2" fmla="val 20741166"/>
            </a:avLst>
          </a:prstGeom>
          <a:ln w="38100">
            <a:solidFill>
              <a:srgbClr val="00800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"/>
          <p:cNvSpPr/>
          <p:nvPr/>
        </p:nvSpPr>
        <p:spPr>
          <a:xfrm>
            <a:off x="8534400" y="8953500"/>
            <a:ext cx="8839200" cy="3352800"/>
          </a:xfrm>
          <a:prstGeom prst="arc">
            <a:avLst>
              <a:gd name="adj1" fmla="val 11602288"/>
              <a:gd name="adj2" fmla="val 2074116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"/>
          <p:cNvSpPr/>
          <p:nvPr/>
        </p:nvSpPr>
        <p:spPr>
          <a:xfrm>
            <a:off x="8534400" y="8877300"/>
            <a:ext cx="8839200" cy="3352800"/>
          </a:xfrm>
          <a:prstGeom prst="arc">
            <a:avLst>
              <a:gd name="adj1" fmla="val 11602288"/>
              <a:gd name="adj2" fmla="val 2074116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3" name=""/>
          <p:cNvCxnSpPr/>
          <p:nvPr/>
        </p:nvCxnSpPr>
        <p:spPr>
          <a:xfrm rot="16200000" flipH="1">
            <a:off x="13163549" y="6069422"/>
            <a:ext cx="6502403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"/>
          <p:cNvCxnSpPr/>
          <p:nvPr/>
        </p:nvCxnSpPr>
        <p:spPr>
          <a:xfrm rot="16200000" flipH="1">
            <a:off x="13232385" y="6093810"/>
            <a:ext cx="6453627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"/>
          <p:cNvCxnSpPr/>
          <p:nvPr/>
        </p:nvCxnSpPr>
        <p:spPr>
          <a:xfrm rot="16200000" flipH="1">
            <a:off x="13306379" y="6162692"/>
            <a:ext cx="6458041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"/>
          <p:cNvCxnSpPr>
            <a:endCxn id="74" idx="2"/>
          </p:cNvCxnSpPr>
          <p:nvPr/>
        </p:nvCxnSpPr>
        <p:spPr>
          <a:xfrm rot="16200000" flipH="1">
            <a:off x="13217048" y="6366347"/>
            <a:ext cx="6798616" cy="9521"/>
          </a:xfrm>
          <a:prstGeom prst="line">
            <a:avLst/>
          </a:prstGeom>
          <a:ln w="38100">
            <a:solidFill>
              <a:srgbClr val="00800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89" name="TextBox 2"/>
          <p:cNvSpPr txBox="1"/>
          <p:nvPr/>
        </p:nvSpPr>
        <p:spPr>
          <a:xfrm>
            <a:off x="5848812" y="266700"/>
            <a:ext cx="6590377" cy="13716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0800"/>
              </a:lnSpc>
              <a:defRPr/>
            </a:pPr>
            <a:r>
              <a:rPr lang="en-US" sz="9000">
                <a:solidFill>
                  <a:srgbClr val="399d4e"/>
                </a:solidFill>
                <a:latin typeface="한컴 윤고딕 240"/>
                <a:ea typeface="한컴 윤고딕 240"/>
              </a:rPr>
              <a:t>목차</a:t>
            </a:r>
            <a:endParaRPr lang="en-US" sz="9000">
              <a:solidFill>
                <a:srgbClr val="399d4e"/>
              </a:solidFill>
              <a:latin typeface="한컴 윤고딕 240"/>
              <a:ea typeface="한컴 윤고딕 240"/>
            </a:endParaRPr>
          </a:p>
        </p:txBody>
      </p:sp>
      <p:sp>
        <p:nvSpPr>
          <p:cNvPr id="90" name="TextBox 13"/>
          <p:cNvSpPr txBox="1"/>
          <p:nvPr/>
        </p:nvSpPr>
        <p:spPr>
          <a:xfrm>
            <a:off x="3048000" y="7048500"/>
            <a:ext cx="4894086" cy="4476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499"/>
              </a:lnSpc>
              <a:defRPr/>
            </a:pP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하루북스의 필요성</a:t>
            </a:r>
            <a:endParaRPr lang="ko-KR" altLang="en-US" sz="31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91" name="AutoShape 12"/>
          <p:cNvSpPr/>
          <p:nvPr/>
        </p:nvSpPr>
        <p:spPr>
          <a:xfrm>
            <a:off x="3048002" y="7658100"/>
            <a:ext cx="4894086" cy="0"/>
          </a:xfrm>
          <a:prstGeom prst="line">
            <a:avLst/>
          </a:prstGeom>
          <a:ln w="38100" cap="rnd">
            <a:solidFill>
              <a:srgbClr val="399d4e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</p:txBody>
      </p:sp>
      <p:sp>
        <p:nvSpPr>
          <p:cNvPr id="92" name="TextBox 13"/>
          <p:cNvSpPr txBox="1"/>
          <p:nvPr/>
        </p:nvSpPr>
        <p:spPr>
          <a:xfrm>
            <a:off x="10439400" y="6972300"/>
            <a:ext cx="4894086" cy="4476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499"/>
              </a:lnSpc>
              <a:defRPr/>
            </a:pP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 </a:t>
            </a:r>
            <a:r>
              <a:rPr lang="en-US" altLang="ko-KR" sz="3100">
                <a:solidFill>
                  <a:srgbClr val="2a2a2a"/>
                </a:solidFill>
                <a:latin typeface="한컴 윤고딕 240"/>
                <a:ea typeface="한컴 윤고딕 240"/>
              </a:rPr>
              <a:t>Q&amp;A</a:t>
            </a:r>
            <a:endParaRPr lang="en-US" altLang="ko-KR" sz="31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93" name="AutoShape 12"/>
          <p:cNvSpPr/>
          <p:nvPr/>
        </p:nvSpPr>
        <p:spPr>
          <a:xfrm>
            <a:off x="10439402" y="7581900"/>
            <a:ext cx="4894086" cy="0"/>
          </a:xfrm>
          <a:prstGeom prst="line">
            <a:avLst/>
          </a:prstGeom>
          <a:ln w="38100" cap="rnd">
            <a:solidFill>
              <a:srgbClr val="399d4e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 sz="3100"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med" mc:Ignorable="hp" hp:hslDur="1200">
        <hp:hncExtTransition type="pageflip" attr="SubType=left"/>
      </p:transition>
    </mc:Choice>
    <mc:Fallback>
      <p:transition xmlns:mc="http://schemas.openxmlformats.org/markup-compatibility/2006" xmlns:hp="http://schemas.haansoft.com/office/presentation/8.0" spd="med" mc:Ignorable="hp" hp:hslDur="12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6515708" y="0"/>
            <a:ext cx="13860524" cy="10299804"/>
          </a:xfrm>
          <a:prstGeom prst="parallelogram">
            <a:avLst>
              <a:gd name="adj" fmla="val 70196"/>
            </a:avLst>
          </a:prstGeom>
          <a:solidFill>
            <a:srgbClr val="2c982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10548156" y="4299942"/>
            <a:ext cx="5292588" cy="1599642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관리</a:t>
            </a:r>
            <a:endParaRPr lang="ko-KR" altLang="en-US" sz="7000" b="1">
              <a:solidFill>
                <a:srgbClr val="ffffff"/>
              </a:solidFill>
              <a:latin typeface="한컴 윤고딕 760"/>
              <a:ea typeface="한컴 윤고딕 760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7469" y="2155168"/>
            <a:ext cx="6272414" cy="6012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3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82941" y="1260157"/>
            <a:ext cx="16922116" cy="864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6515708" y="0"/>
            <a:ext cx="13860524" cy="10299804"/>
          </a:xfrm>
          <a:prstGeom prst="parallelogram">
            <a:avLst>
              <a:gd name="adj" fmla="val 70196"/>
            </a:avLst>
          </a:prstGeom>
          <a:solidFill>
            <a:srgbClr val="2c982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10548156" y="4299942"/>
            <a:ext cx="5292588" cy="1599642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7000" b="1">
                <a:solidFill>
                  <a:srgbClr val="ffffff"/>
                </a:solidFill>
                <a:latin typeface="한컴 윤고딕 760"/>
                <a:ea typeface="한컴 윤고딕 760"/>
              </a:rPr>
              <a:t>출판사</a:t>
            </a:r>
            <a:endParaRPr lang="ko-KR" altLang="en-US" sz="7000" b="1">
              <a:solidFill>
                <a:srgbClr val="ffffff"/>
              </a:solidFill>
              <a:latin typeface="한컴 윤고딕 760"/>
              <a:ea typeface="한컴 윤고딕 760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7469" y="2155168"/>
            <a:ext cx="6272414" cy="6012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3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82942" y="1260157"/>
            <a:ext cx="16922116" cy="864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-228600" y="-38100"/>
            <a:ext cx="662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 anchorCtr="0"/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산출물 </a:t>
            </a:r>
            <a:r>
              <a:rPr lang="en-US" altLang="ko-KR" sz="5300">
                <a:solidFill>
                  <a:srgbClr val="2c9829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5300">
                <a:solidFill>
                  <a:srgbClr val="2c9829"/>
                </a:solidFill>
                <a:latin typeface="한컴 윤고딕 240"/>
                <a:ea typeface="한컴 윤고딕 240"/>
              </a:rPr>
              <a:t> 화면정의서</a:t>
            </a:r>
            <a:endParaRPr lang="ko-KR" altLang="en-US" sz="5300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5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84085" y="1260157"/>
            <a:ext cx="16922116" cy="864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/>
          <p:nvPr/>
        </p:nvSpPr>
        <p:spPr>
          <a:xfrm>
            <a:off x="4000499" y="2781300"/>
            <a:ext cx="10287000" cy="358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1000">
                <a:solidFill>
                  <a:srgbClr val="008000"/>
                </a:solidFill>
                <a:latin typeface="한컴 윤고딕 740"/>
                <a:ea typeface="한컴 윤고딕 740"/>
              </a:rPr>
              <a:t>Q</a:t>
            </a:r>
            <a:r>
              <a:rPr lang="en-US" altLang="ko-KR" sz="15900">
                <a:solidFill>
                  <a:srgbClr val="008000"/>
                </a:solidFill>
                <a:latin typeface="한컴 윤고딕 740"/>
                <a:ea typeface="한컴 윤고딕 740"/>
              </a:rPr>
              <a:t>&amp;</a:t>
            </a:r>
            <a:r>
              <a:rPr lang="en-US" altLang="ko-KR" sz="21000">
                <a:solidFill>
                  <a:srgbClr val="008000"/>
                </a:solidFill>
                <a:latin typeface="한컴 윤고딕 740"/>
                <a:ea typeface="한컴 윤고딕 740"/>
              </a:rPr>
              <a:t>A</a:t>
            </a:r>
            <a:endParaRPr lang="en-US" altLang="ko-KR" sz="21000">
              <a:solidFill>
                <a:srgbClr val="008000"/>
              </a:solidFill>
              <a:ea typeface="한컴 윤고딕 740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524500" y="1524000"/>
            <a:ext cx="7239000" cy="7239000"/>
          </a:xfrm>
          <a:prstGeom prst="rect">
            <a:avLst/>
          </a:prstGeom>
          <a:noFill/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953449" y="6705601"/>
            <a:ext cx="3334551" cy="10382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596"/>
              </a:lnSpc>
              <a:defRPr/>
            </a:pPr>
            <a:r>
              <a:rPr lang="en-US" sz="3830">
                <a:solidFill>
                  <a:srgbClr val="008000"/>
                </a:solidFill>
                <a:latin typeface="한컴 윤고딕 240"/>
                <a:ea typeface="한컴 윤고딕 240"/>
              </a:rPr>
              <a:t>TA - 오대환</a:t>
            </a:r>
            <a:endParaRPr lang="en-US" sz="3830">
              <a:solidFill>
                <a:srgbClr val="00800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00"/>
              </a:lnSpc>
              <a:defRPr/>
            </a:pPr>
            <a:endParaRPr lang="en-US" sz="3000">
              <a:solidFill>
                <a:srgbClr val="008000"/>
              </a:solidFill>
              <a:latin typeface="한컴 윤고딕 240"/>
              <a:ea typeface="한컴 윤고딕 24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70611" y="6705601"/>
            <a:ext cx="3334550" cy="58102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596"/>
              </a:lnSpc>
              <a:defRPr/>
            </a:pPr>
            <a:r>
              <a:rPr lang="en-US" sz="3830">
                <a:solidFill>
                  <a:srgbClr val="008000"/>
                </a:solidFill>
                <a:latin typeface="한컴 윤고딕 240"/>
                <a:ea typeface="한컴 윤고딕 240"/>
              </a:rPr>
              <a:t>PL - 김민욱</a:t>
            </a:r>
            <a:endParaRPr lang="en-US" sz="3000">
              <a:solidFill>
                <a:srgbClr val="008000"/>
              </a:solidFill>
              <a:latin typeface="한컴 윤고딕 240"/>
              <a:ea typeface="한컴 윤고딕 24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949566" y="6705601"/>
            <a:ext cx="3334550" cy="103822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596"/>
              </a:lnSpc>
              <a:defRPr/>
            </a:pPr>
            <a:r>
              <a:rPr lang="en-US" sz="3830">
                <a:solidFill>
                  <a:srgbClr val="008000"/>
                </a:solidFill>
                <a:latin typeface="한컴 윤고딕 240"/>
                <a:ea typeface="한컴 윤고딕 240"/>
              </a:rPr>
              <a:t>DA - 진현성</a:t>
            </a:r>
            <a:endParaRPr lang="en-US" sz="3830">
              <a:solidFill>
                <a:srgbClr val="00800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00"/>
              </a:lnSpc>
              <a:defRPr/>
            </a:pPr>
            <a:endParaRPr lang="en-US" sz="3000">
              <a:solidFill>
                <a:srgbClr val="008000"/>
              </a:solidFill>
              <a:latin typeface="한컴 윤고딕 240"/>
              <a:ea typeface="한컴 윤고딕 24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41222" y="6705601"/>
            <a:ext cx="3334551" cy="103822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596"/>
              </a:lnSpc>
              <a:defRPr/>
            </a:pPr>
            <a:r>
              <a:rPr lang="en-US" altLang="ko-KR" sz="3830">
                <a:solidFill>
                  <a:srgbClr val="008000"/>
                </a:solidFill>
                <a:latin typeface="한컴 윤고딕 240"/>
                <a:ea typeface="한컴 윤고딕 240"/>
              </a:rPr>
              <a:t>U</a:t>
            </a:r>
            <a:r>
              <a:rPr lang="en-US" sz="3830">
                <a:solidFill>
                  <a:srgbClr val="008000"/>
                </a:solidFill>
                <a:latin typeface="한컴 윤고딕 240"/>
                <a:ea typeface="한컴 윤고딕 240"/>
              </a:rPr>
              <a:t>A - </a:t>
            </a:r>
            <a:r>
              <a:rPr lang="ko-KR" altLang="en-US" sz="3830">
                <a:solidFill>
                  <a:srgbClr val="008000"/>
                </a:solidFill>
                <a:latin typeface="한컴 윤고딕 240"/>
                <a:ea typeface="한컴 윤고딕 240"/>
              </a:rPr>
              <a:t>배문기</a:t>
            </a:r>
            <a:endParaRPr lang="ko-KR" altLang="en-US" sz="3830">
              <a:solidFill>
                <a:srgbClr val="00800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00"/>
              </a:lnSpc>
              <a:defRPr/>
            </a:pPr>
            <a:endParaRPr lang="en-US" altLang="ko-KR" sz="3000">
              <a:solidFill>
                <a:srgbClr val="008000"/>
              </a:solidFill>
              <a:latin typeface="한컴 윤고딕 240"/>
              <a:ea typeface="한컴 윤고딕 24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71800" y="6696076"/>
            <a:ext cx="3334550" cy="10191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476"/>
              </a:lnSpc>
              <a:defRPr/>
            </a:pPr>
            <a:r>
              <a:rPr lang="en-US" altLang="ko-KR" sz="3730">
                <a:solidFill>
                  <a:srgbClr val="008000"/>
                </a:solidFill>
                <a:latin typeface="한컴 윤고딕 240"/>
                <a:ea typeface="한컴 윤고딕 240"/>
              </a:rPr>
              <a:t>A</a:t>
            </a:r>
            <a:r>
              <a:rPr lang="en-US" sz="3730">
                <a:solidFill>
                  <a:srgbClr val="008000"/>
                </a:solidFill>
                <a:latin typeface="한컴 윤고딕 240"/>
                <a:ea typeface="한컴 윤고딕 240"/>
              </a:rPr>
              <a:t>A - </a:t>
            </a:r>
            <a:r>
              <a:rPr lang="ko-KR" altLang="en-US" sz="3730">
                <a:solidFill>
                  <a:srgbClr val="008000"/>
                </a:solidFill>
                <a:latin typeface="한컴 윤고딕 240"/>
                <a:ea typeface="한컴 윤고딕 240"/>
              </a:rPr>
              <a:t>이지영</a:t>
            </a:r>
            <a:endParaRPr lang="ko-KR" altLang="en-US" sz="3730">
              <a:solidFill>
                <a:srgbClr val="00800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480"/>
              </a:lnSpc>
              <a:defRPr/>
            </a:pPr>
            <a:endParaRPr lang="en-US" sz="2900">
              <a:solidFill>
                <a:srgbClr val="008000"/>
              </a:solidFill>
              <a:latin typeface="한컴 윤고딕 240"/>
              <a:ea typeface="한컴 윤고딕 24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6728020"/>
            <a:ext cx="3334549" cy="577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596"/>
              </a:lnSpc>
              <a:defRPr/>
            </a:pPr>
            <a:r>
              <a:rPr lang="en-US" altLang="ko-KR" sz="3830">
                <a:solidFill>
                  <a:srgbClr val="008000"/>
                </a:solidFill>
                <a:latin typeface="한컴 윤고딕 240"/>
                <a:ea typeface="한컴 윤고딕 240"/>
              </a:rPr>
              <a:t>A</a:t>
            </a:r>
            <a:r>
              <a:rPr lang="en-US" sz="3830">
                <a:solidFill>
                  <a:srgbClr val="008000"/>
                </a:solidFill>
                <a:latin typeface="한컴 윤고딕 240"/>
                <a:ea typeface="한컴 윤고딕 240"/>
              </a:rPr>
              <a:t>A - 오미나</a:t>
            </a:r>
            <a:endParaRPr lang="en-US" sz="2900">
              <a:solidFill>
                <a:srgbClr val="008000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40000" y="3838497"/>
            <a:ext cx="2743200" cy="27432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6225" y="3838497"/>
            <a:ext cx="2743200" cy="2743200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8200" y="3838497"/>
            <a:ext cx="2743200" cy="274320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76600" y="3838497"/>
            <a:ext cx="2743200" cy="274320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96400" y="3838497"/>
            <a:ext cx="2743200" cy="274320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48400" y="3838497"/>
            <a:ext cx="2743200" cy="2743200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8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23" name="TextBox 12"/>
          <p:cNvSpPr txBox="1"/>
          <p:nvPr/>
        </p:nvSpPr>
        <p:spPr>
          <a:xfrm>
            <a:off x="2974656" y="419100"/>
            <a:ext cx="12722544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조 원</a:t>
            </a:r>
            <a:endParaRPr lang="ko-KR" altLang="en-US" sz="9999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2084385">
            <a:off x="7848599" y="3238499"/>
            <a:ext cx="828596" cy="828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/>
          <p:nvPr/>
        </p:nvSpPr>
        <p:spPr>
          <a:xfrm>
            <a:off x="14554199" y="6896100"/>
            <a:ext cx="3733800" cy="3390900"/>
          </a:xfrm>
          <a:prstGeom prst="rect">
            <a:avLst/>
          </a:prstGeom>
          <a:solidFill>
            <a:srgbClr val="4da76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0" name=""/>
          <p:cNvSpPr/>
          <p:nvPr/>
        </p:nvSpPr>
        <p:spPr>
          <a:xfrm>
            <a:off x="10744200" y="6896100"/>
            <a:ext cx="3810000" cy="3390900"/>
          </a:xfrm>
          <a:prstGeom prst="rect">
            <a:avLst/>
          </a:prstGeom>
          <a:solidFill>
            <a:srgbClr val="008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9" name=""/>
          <p:cNvSpPr/>
          <p:nvPr/>
        </p:nvSpPr>
        <p:spPr>
          <a:xfrm>
            <a:off x="7162800" y="6896100"/>
            <a:ext cx="3600450" cy="3390900"/>
          </a:xfrm>
          <a:prstGeom prst="rect">
            <a:avLst/>
          </a:prstGeom>
          <a:solidFill>
            <a:srgbClr val="8fdc8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/>
          <p:nvPr/>
        </p:nvSpPr>
        <p:spPr>
          <a:xfrm>
            <a:off x="3581400" y="6896100"/>
            <a:ext cx="3600450" cy="3390900"/>
          </a:xfrm>
          <a:prstGeom prst="rect">
            <a:avLst/>
          </a:prstGeom>
          <a:solidFill>
            <a:srgbClr val="b5e8b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0" y="6896100"/>
            <a:ext cx="3600450" cy="3390900"/>
          </a:xfrm>
          <a:prstGeom prst="rect">
            <a:avLst/>
          </a:prstGeom>
          <a:solidFill>
            <a:srgbClr val="ccefcc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>
            <a:off x="0" y="6914568"/>
            <a:ext cx="18288000" cy="0"/>
          </a:xfrm>
          <a:prstGeom prst="line">
            <a:avLst/>
          </a:prstGeom>
          <a:ln w="50800" cap="rnd">
            <a:solidFill>
              <a:srgbClr val="2a2a2a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>
              <a:latin typeface="한컴 윤고딕 240"/>
              <a:ea typeface="한컴 윤고딕 240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676400" y="6718633"/>
            <a:ext cx="360045" cy="360045"/>
            <a:chOff x="0" y="0"/>
            <a:chExt cx="6350000" cy="6350000"/>
          </a:xfrm>
          <a:solidFill>
            <a:srgbClr val="008000"/>
          </a:solidFill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  <p:txBody>
            <a:bodyPr anchor="ctr"/>
            <a:p>
              <a:pPr algn="ctr">
                <a:defRPr/>
              </a:pPr>
              <a:endParaRPr lang="ko-KR" altLang="en-US">
                <a:latin typeface="한컴 윤고딕 240"/>
                <a:ea typeface="한컴 윤고딕 24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3810000" y="7917907"/>
            <a:ext cx="3075602" cy="1559468"/>
            <a:chOff x="-12" y="-1"/>
            <a:chExt cx="3279216" cy="2079289"/>
          </a:xfrm>
        </p:grpSpPr>
        <p:sp>
          <p:nvSpPr>
            <p:cNvPr id="6" name="TextBox 6"/>
            <p:cNvSpPr txBox="1"/>
            <p:nvPr/>
          </p:nvSpPr>
          <p:spPr>
            <a:xfrm>
              <a:off x="-12" y="-1"/>
              <a:ext cx="3279210" cy="66959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  <a:defRPr/>
              </a:pPr>
              <a:r>
                <a:rPr lang="ko-KR" altLang="en-US" sz="4000" u="none">
                  <a:solidFill>
                    <a:srgbClr val="2a2a2a"/>
                  </a:solidFill>
                  <a:latin typeface="한컴 윤고딕 240"/>
                  <a:ea typeface="한컴 윤고딕 240"/>
                </a:rPr>
                <a:t>설계</a:t>
              </a:r>
              <a:endParaRPr lang="ko-KR" altLang="en-US" sz="4000" u="none">
                <a:solidFill>
                  <a:srgbClr val="2a2a2a"/>
                </a:solidFill>
                <a:latin typeface="한컴 윤고딕 240"/>
                <a:ea typeface="한컴 윤고딕 24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5" y="1026394"/>
              <a:ext cx="3279210" cy="105289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3079"/>
                </a:lnSpc>
                <a:defRPr/>
              </a:pPr>
              <a:r>
                <a:rPr lang="ko-KR" altLang="en-US" sz="2800">
                  <a:solidFill>
                    <a:srgbClr val="2a2a2a"/>
                  </a:solidFill>
                  <a:latin typeface="한컴 윤고딕 240"/>
                  <a:ea typeface="한컴 윤고딕 240"/>
                </a:rPr>
                <a:t>산출물 </a:t>
              </a:r>
              <a:endParaRPr lang="ko-KR" altLang="en-US" sz="2800">
                <a:solidFill>
                  <a:srgbClr val="2a2a2a"/>
                </a:solidFill>
                <a:latin typeface="한컴 윤고딕 240"/>
                <a:ea typeface="한컴 윤고딕 240"/>
              </a:endParaRPr>
            </a:p>
            <a:p>
              <a:pPr algn="ctr">
                <a:lnSpc>
                  <a:spcPts val="3079"/>
                </a:lnSpc>
                <a:defRPr/>
              </a:pPr>
              <a:r>
                <a:rPr lang="ko-KR" altLang="en-US" sz="2800">
                  <a:solidFill>
                    <a:srgbClr val="2a2a2a"/>
                  </a:solidFill>
                  <a:latin typeface="한컴 윤고딕 240"/>
                  <a:ea typeface="한컴 윤고딕 240"/>
                </a:rPr>
                <a:t>작성 및 보고</a:t>
              </a:r>
              <a:endParaRPr lang="ko-KR" altLang="en-US" sz="2800">
                <a:solidFill>
                  <a:srgbClr val="2a2a2a"/>
                </a:solidFill>
                <a:latin typeface="한컴 윤고딕 240"/>
                <a:ea typeface="한컴 윤고딕 24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533400" y="7917908"/>
            <a:ext cx="2459408" cy="1148289"/>
            <a:chOff x="0" y="0"/>
            <a:chExt cx="3279211" cy="1531052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3279211" cy="66959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  <a:defRPr/>
              </a:pPr>
              <a:r>
                <a:rPr lang="ko-KR" altLang="en-US" sz="4000" u="none">
                  <a:solidFill>
                    <a:srgbClr val="2a2a2a"/>
                  </a:solidFill>
                  <a:latin typeface="한컴 윤고딕 240"/>
                  <a:ea typeface="한컴 윤고딕 240"/>
                </a:rPr>
                <a:t>주제선정</a:t>
              </a:r>
              <a:endParaRPr lang="ko-KR" altLang="en-US" sz="4000" u="none">
                <a:solidFill>
                  <a:srgbClr val="2a2a2a"/>
                </a:solidFill>
                <a:latin typeface="한컴 윤고딕 240"/>
                <a:ea typeface="한컴 윤고딕 24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20259"/>
              <a:ext cx="3279211" cy="51293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1" indent="0" algn="ctr">
                <a:lnSpc>
                  <a:spcPts val="3079"/>
                </a:lnSpc>
                <a:spcBef>
                  <a:spcPct val="0"/>
                </a:spcBef>
                <a:defRPr/>
              </a:pPr>
              <a:r>
                <a:rPr lang="ko-KR" altLang="en-US" sz="2800" u="none">
                  <a:solidFill>
                    <a:srgbClr val="2a2a2a"/>
                  </a:solidFill>
                  <a:latin typeface="한컴 윤고딕 240"/>
                  <a:ea typeface="한컴 윤고딕 240"/>
                </a:rPr>
                <a:t>프로젝트팀구성</a:t>
              </a:r>
              <a:endParaRPr lang="ko-KR" altLang="en-US" sz="2800" u="none">
                <a:solidFill>
                  <a:srgbClr val="2a2a2a"/>
                </a:solidFill>
                <a:latin typeface="한컴 윤고딕 240"/>
                <a:ea typeface="한컴 윤고딕 24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7772400" y="7917910"/>
            <a:ext cx="2459408" cy="1559464"/>
            <a:chOff x="0" y="3"/>
            <a:chExt cx="3279211" cy="207928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"/>
              <a:ext cx="3279211" cy="66958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  <a:defRPr/>
              </a:pPr>
              <a:r>
                <a:rPr lang="ko-KR" altLang="en-US" sz="4000" u="none">
                  <a:solidFill>
                    <a:srgbClr val="2a2a2a"/>
                  </a:solidFill>
                  <a:latin typeface="한컴 윤고딕 240"/>
                  <a:ea typeface="한컴 윤고딕 240"/>
                </a:rPr>
                <a:t>구현기간</a:t>
              </a:r>
              <a:endParaRPr lang="ko-KR" altLang="en-US" sz="4000" u="none">
                <a:solidFill>
                  <a:srgbClr val="2a2a2a"/>
                </a:solidFill>
                <a:latin typeface="한컴 윤고딕 240"/>
                <a:ea typeface="한컴 윤고딕 24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26394"/>
              <a:ext cx="3279211" cy="105289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3079"/>
                </a:lnSpc>
                <a:defRPr/>
              </a:pPr>
              <a:r>
                <a:rPr lang="ko-KR" altLang="en-US" sz="2800">
                  <a:solidFill>
                    <a:srgbClr val="2a2a2a"/>
                  </a:solidFill>
                  <a:latin typeface="한컴 윤고딕 240"/>
                  <a:ea typeface="한컴 윤고딕 240"/>
                </a:rPr>
                <a:t>산출물에 따른 </a:t>
              </a:r>
              <a:endParaRPr lang="ko-KR" altLang="en-US" sz="2800">
                <a:solidFill>
                  <a:srgbClr val="2a2a2a"/>
                </a:solidFill>
                <a:latin typeface="한컴 윤고딕 240"/>
                <a:ea typeface="한컴 윤고딕 240"/>
              </a:endParaRPr>
            </a:p>
            <a:p>
              <a:pPr algn="ctr">
                <a:lnSpc>
                  <a:spcPts val="3079"/>
                </a:lnSpc>
                <a:defRPr/>
              </a:pPr>
              <a:r>
                <a:rPr lang="ko-KR" altLang="en-US" sz="2800">
                  <a:solidFill>
                    <a:srgbClr val="2a2a2a"/>
                  </a:solidFill>
                  <a:latin typeface="한컴 윤고딕 240"/>
                  <a:ea typeface="한컴 윤고딕 240"/>
                </a:rPr>
                <a:t>개발 로직 구현</a:t>
              </a:r>
              <a:endParaRPr lang="ko-KR" altLang="en-US" sz="2800">
                <a:solidFill>
                  <a:srgbClr val="2a2a2a"/>
                </a:solidFill>
                <a:latin typeface="한컴 윤고딕 240"/>
                <a:ea typeface="한컴 윤고딕 24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125200" y="7927434"/>
            <a:ext cx="3068974" cy="502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  <a:defRPr/>
            </a:pPr>
            <a:r>
              <a:rPr lang="ko-KR" altLang="en-US" sz="3900" u="none">
                <a:solidFill>
                  <a:srgbClr val="2a2a2a"/>
                </a:solidFill>
                <a:latin typeface="한컴 윤고딕 240"/>
                <a:ea typeface="한컴 윤고딕 240"/>
              </a:rPr>
              <a:t>테스트 및 배포</a:t>
            </a:r>
            <a:endParaRPr lang="ko-KR" altLang="en-US" sz="3900" u="none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509492" y="8697230"/>
            <a:ext cx="2459407" cy="7896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079"/>
              </a:lnSpc>
              <a:defRPr/>
            </a:pPr>
            <a:r>
              <a:rPr lang="ko-KR" altLang="en-US" sz="2800">
                <a:solidFill>
                  <a:srgbClr val="2a2a2a"/>
                </a:solidFill>
                <a:latin typeface="한컴 윤고딕 240"/>
                <a:ea typeface="한컴 윤고딕 240"/>
              </a:rPr>
              <a:t>최종 테스트</a:t>
            </a:r>
            <a:endParaRPr lang="ko-KR" altLang="en-US" sz="28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079"/>
              </a:lnSpc>
              <a:defRPr/>
            </a:pPr>
            <a:r>
              <a:rPr lang="ko-KR" altLang="en-US" sz="2800">
                <a:solidFill>
                  <a:srgbClr val="2a2a2a"/>
                </a:solidFill>
                <a:latin typeface="한컴 윤고딕 240"/>
                <a:ea typeface="한컴 윤고딕 240"/>
              </a:rPr>
              <a:t>및 배포</a:t>
            </a:r>
            <a:endParaRPr lang="ko-KR" altLang="en-US" sz="28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15163800" y="7917902"/>
            <a:ext cx="2459408" cy="1559473"/>
            <a:chOff x="0" y="-9"/>
            <a:chExt cx="3279211" cy="2079298"/>
          </a:xfrm>
        </p:grpSpPr>
        <p:sp>
          <p:nvSpPr>
            <p:cNvPr id="18" name="TextBox 18"/>
            <p:cNvSpPr txBox="1"/>
            <p:nvPr/>
          </p:nvSpPr>
          <p:spPr>
            <a:xfrm>
              <a:off x="3" y="-9"/>
              <a:ext cx="3279208" cy="66960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  <a:defRPr/>
              </a:pPr>
              <a:r>
                <a:rPr lang="ko-KR" altLang="en-US" sz="4000" u="none">
                  <a:solidFill>
                    <a:srgbClr val="2a2a2a"/>
                  </a:solidFill>
                  <a:latin typeface="한컴 윤고딕 240"/>
                  <a:ea typeface="한컴 윤고딕 240"/>
                </a:rPr>
                <a:t>최종발표</a:t>
              </a:r>
              <a:endParaRPr lang="ko-KR" altLang="en-US" sz="4000" u="none">
                <a:solidFill>
                  <a:srgbClr val="2a2a2a"/>
                </a:solidFill>
                <a:latin typeface="한컴 윤고딕 240"/>
                <a:ea typeface="한컴 윤고딕 24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" y="1034084"/>
              <a:ext cx="3279208" cy="104520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3079"/>
                </a:lnSpc>
                <a:defRPr/>
              </a:pPr>
              <a:r>
                <a:rPr lang="ko-KR" altLang="en-US" sz="2800">
                  <a:solidFill>
                    <a:srgbClr val="2a2a2a"/>
                  </a:solidFill>
                  <a:latin typeface="한컴 윤고딕 240"/>
                  <a:ea typeface="한컴 윤고딕 240"/>
                </a:rPr>
                <a:t>프로젝트 </a:t>
              </a:r>
              <a:endParaRPr lang="ko-KR" altLang="en-US" sz="2800">
                <a:solidFill>
                  <a:srgbClr val="2a2a2a"/>
                </a:solidFill>
                <a:latin typeface="한컴 윤고딕 240"/>
                <a:ea typeface="한컴 윤고딕 240"/>
              </a:endParaRPr>
            </a:p>
            <a:p>
              <a:pPr algn="ctr">
                <a:lnSpc>
                  <a:spcPts val="3079"/>
                </a:lnSpc>
                <a:defRPr/>
              </a:pPr>
              <a:r>
                <a:rPr lang="ko-KR" altLang="en-US" sz="2800">
                  <a:solidFill>
                    <a:srgbClr val="2a2a2a"/>
                  </a:solidFill>
                  <a:latin typeface="한컴 윤고딕 240"/>
                  <a:ea typeface="한컴 윤고딕 240"/>
                </a:rPr>
                <a:t>최종 발표</a:t>
              </a:r>
              <a:endParaRPr lang="ko-KR" altLang="en-US" sz="2800">
                <a:solidFill>
                  <a:srgbClr val="2a2a2a"/>
                </a:solidFill>
                <a:latin typeface="한컴 윤고딕 240"/>
                <a:ea typeface="한컴 윤고딕 240"/>
              </a:endParaRPr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 rot="0">
            <a:off x="5334000" y="6840855"/>
            <a:ext cx="360045" cy="360045"/>
            <a:chOff x="0" y="0"/>
            <a:chExt cx="6350000" cy="6350000"/>
          </a:xfrm>
          <a:solidFill>
            <a:srgbClr val="008000"/>
          </a:solidFill>
        </p:grpSpPr>
        <p:sp>
          <p:nvSpPr>
            <p:cNvPr id="23" name="Freeform 23"/>
            <p:cNvSpPr/>
            <p:nvPr/>
          </p:nvSpPr>
          <p:spPr>
            <a:xfrm>
              <a:off x="-1245024" y="-1713488"/>
              <a:ext cx="6321665" cy="6350000"/>
            </a:xfrm>
            <a:custGeom>
              <a:avLst/>
              <a:gd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  <p:txBody>
            <a:bodyPr anchor="ctr"/>
            <a:p>
              <a:pPr algn="ctr">
                <a:defRPr/>
              </a:pPr>
              <a:endParaRPr lang="ko-KR" altLang="en-US">
                <a:latin typeface="한컴 윤고딕 240"/>
                <a:ea typeface="한컴 윤고딕 240"/>
              </a:endParaRPr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 rot="0">
            <a:off x="8839200" y="6743700"/>
            <a:ext cx="360045" cy="360045"/>
            <a:chOff x="0" y="0"/>
            <a:chExt cx="6350000" cy="6350000"/>
          </a:xfrm>
          <a:solidFill>
            <a:srgbClr val="008000"/>
          </a:solidFill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  <p:txBody>
            <a:bodyPr anchor="ctr"/>
            <a:p>
              <a:pPr algn="ctr">
                <a:defRPr/>
              </a:pPr>
              <a:endParaRPr lang="ko-KR" altLang="en-US">
                <a:latin typeface="한컴 윤고딕 240"/>
                <a:ea typeface="한컴 윤고딕 240"/>
              </a:endParaRPr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 rot="0">
            <a:off x="12517755" y="6743700"/>
            <a:ext cx="360045" cy="360045"/>
            <a:chOff x="0" y="0"/>
            <a:chExt cx="6350000" cy="6350000"/>
          </a:xfrm>
          <a:solidFill>
            <a:srgbClr val="008000"/>
          </a:solidFill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  <p:txBody>
            <a:bodyPr anchor="ctr"/>
            <a:p>
              <a:pPr algn="ctr">
                <a:defRPr/>
              </a:pPr>
              <a:endParaRPr lang="ko-KR" altLang="en-US">
                <a:latin typeface="한컴 윤고딕 240"/>
                <a:ea typeface="한컴 윤고딕 240"/>
              </a:endParaRPr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 rot="0">
            <a:off x="16175355" y="6743700"/>
            <a:ext cx="360045" cy="360045"/>
            <a:chOff x="0" y="0"/>
            <a:chExt cx="6350000" cy="6350000"/>
          </a:xfrm>
          <a:solidFill>
            <a:srgbClr val="008000"/>
          </a:solidFill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  <p:txBody>
            <a:bodyPr anchor="ctr"/>
            <a:p>
              <a:pPr algn="ctr">
                <a:defRPr/>
              </a:pPr>
              <a:endParaRPr lang="ko-KR" altLang="en-US">
                <a:latin typeface="한컴 윤고딕 240"/>
                <a:ea typeface="한컴 윤고딕 240"/>
              </a:endParaRPr>
            </a:p>
          </p:txBody>
        </p:sp>
      </p:grpSp>
      <p:sp>
        <p:nvSpPr>
          <p:cNvPr id="31" name="TextBox 12"/>
          <p:cNvSpPr txBox="1"/>
          <p:nvPr/>
        </p:nvSpPr>
        <p:spPr>
          <a:xfrm>
            <a:off x="3127056" y="571500"/>
            <a:ext cx="12722544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계획 수립</a:t>
            </a:r>
            <a:endParaRPr lang="ko-KR" altLang="en-US" sz="9999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990600" y="4152900"/>
            <a:ext cx="4724400" cy="1066800"/>
          </a:xfrm>
          <a:prstGeom prst="homePlate">
            <a:avLst>
              <a:gd name="adj" fmla="val 50000"/>
            </a:avLst>
          </a:prstGeom>
          <a:solidFill>
            <a:srgbClr val="e9f8e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300">
                <a:solidFill>
                  <a:schemeClr val="dk1"/>
                </a:solidFill>
                <a:latin typeface="한컴 윤고딕 240"/>
                <a:ea typeface="한컴 윤고딕 240"/>
              </a:rPr>
              <a:t>~6/23</a:t>
            </a: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 </a:t>
            </a:r>
            <a:endParaRPr lang="ko-KR" altLang="en-US" sz="23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프로젝트 수행계획서 제출</a:t>
            </a:r>
            <a:endParaRPr lang="ko-KR" altLang="en-US" sz="23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38" name=""/>
          <p:cNvSpPr/>
          <p:nvPr/>
        </p:nvSpPr>
        <p:spPr>
          <a:xfrm>
            <a:off x="2362200" y="2857500"/>
            <a:ext cx="4343400" cy="1066800"/>
          </a:xfrm>
          <a:prstGeom prst="homePlate">
            <a:avLst>
              <a:gd name="adj" fmla="val 50000"/>
            </a:avLst>
          </a:prstGeom>
          <a:solidFill>
            <a:srgbClr val="e9f8e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 </a:t>
            </a:r>
            <a:r>
              <a:rPr lang="en-US" altLang="ko-KR" sz="2300">
                <a:solidFill>
                  <a:schemeClr val="dk1"/>
                </a:solidFill>
                <a:latin typeface="한컴 윤고딕 240"/>
                <a:ea typeface="한컴 윤고딕 240"/>
              </a:rPr>
              <a:t>7/4~</a:t>
            </a: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    </a:t>
            </a:r>
            <a:endParaRPr lang="ko-KR" altLang="en-US" sz="23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산출물 작성 및 보고</a:t>
            </a:r>
            <a:endParaRPr lang="ko-KR" altLang="en-US" sz="23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55" name=""/>
          <p:cNvSpPr/>
          <p:nvPr/>
        </p:nvSpPr>
        <p:spPr>
          <a:xfrm>
            <a:off x="152400" y="5448300"/>
            <a:ext cx="3429000" cy="1066800"/>
          </a:xfrm>
          <a:prstGeom prst="homePlate">
            <a:avLst>
              <a:gd name="adj" fmla="val 50000"/>
            </a:avLst>
          </a:prstGeom>
          <a:solidFill>
            <a:srgbClr val="e9f8e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 </a:t>
            </a:r>
            <a:r>
              <a:rPr lang="en-US" altLang="ko-KR" sz="2300">
                <a:solidFill>
                  <a:schemeClr val="dk1"/>
                </a:solidFill>
                <a:latin typeface="한컴 윤고딕 240"/>
                <a:ea typeface="한컴 윤고딕 240"/>
              </a:rPr>
              <a:t>6/16</a:t>
            </a:r>
            <a:endParaRPr lang="en-US" altLang="ko-KR" sz="23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프로젝트 팀구성</a:t>
            </a:r>
            <a:endParaRPr lang="ko-KR" altLang="en-US" sz="23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57" name=""/>
          <p:cNvSpPr/>
          <p:nvPr/>
        </p:nvSpPr>
        <p:spPr>
          <a:xfrm>
            <a:off x="3962400" y="5448300"/>
            <a:ext cx="3429000" cy="1066800"/>
          </a:xfrm>
          <a:prstGeom prst="homePlate">
            <a:avLst>
              <a:gd name="adj" fmla="val 50000"/>
            </a:avLst>
          </a:prstGeom>
          <a:solidFill>
            <a:srgbClr val="d0f0d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300">
                <a:solidFill>
                  <a:schemeClr val="dk1"/>
                </a:solidFill>
                <a:latin typeface="한컴 윤고딕 240"/>
                <a:ea typeface="한컴 윤고딕 240"/>
              </a:rPr>
              <a:t>7/7</a:t>
            </a:r>
            <a:endParaRPr lang="en-US" altLang="ko-KR" sz="23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프로젝트 착수발표</a:t>
            </a:r>
            <a:endParaRPr lang="ko-KR" altLang="en-US" sz="23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58" name=""/>
          <p:cNvSpPr/>
          <p:nvPr/>
        </p:nvSpPr>
        <p:spPr>
          <a:xfrm>
            <a:off x="7696200" y="5448300"/>
            <a:ext cx="4191000" cy="1066800"/>
          </a:xfrm>
          <a:prstGeom prst="homePlate">
            <a:avLst>
              <a:gd name="adj" fmla="val 50000"/>
            </a:avLst>
          </a:prstGeom>
          <a:solidFill>
            <a:srgbClr val="9fe19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300">
                <a:solidFill>
                  <a:schemeClr val="dk1"/>
                </a:solidFill>
                <a:latin typeface="한컴 윤고딕 240"/>
                <a:ea typeface="한컴 윤고딕 240"/>
              </a:rPr>
              <a:t>7/10~</a:t>
            </a:r>
            <a:endParaRPr lang="en-US" altLang="ko-KR" sz="23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산출물에 따른 개발 로직구현</a:t>
            </a:r>
            <a:endParaRPr lang="ko-KR" altLang="en-US" sz="23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59" name=""/>
          <p:cNvSpPr/>
          <p:nvPr/>
        </p:nvSpPr>
        <p:spPr>
          <a:xfrm>
            <a:off x="8382000" y="4152900"/>
            <a:ext cx="4419600" cy="1066800"/>
          </a:xfrm>
          <a:prstGeom prst="homePlate">
            <a:avLst>
              <a:gd name="adj" fmla="val 50000"/>
            </a:avLst>
          </a:prstGeom>
          <a:solidFill>
            <a:srgbClr val="9fe19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300">
                <a:solidFill>
                  <a:schemeClr val="dk1"/>
                </a:solidFill>
                <a:latin typeface="한컴 윤고딕 240"/>
                <a:ea typeface="한컴 윤고딕 240"/>
              </a:rPr>
              <a:t>7/21~</a:t>
            </a:r>
            <a:endParaRPr lang="en-US" altLang="ko-KR" sz="23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진행 보고 및 중간테스트</a:t>
            </a:r>
            <a:endParaRPr lang="ko-KR" altLang="en-US" sz="23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60" name=""/>
          <p:cNvSpPr/>
          <p:nvPr/>
        </p:nvSpPr>
        <p:spPr>
          <a:xfrm>
            <a:off x="10972800" y="2857500"/>
            <a:ext cx="4724400" cy="1066800"/>
          </a:xfrm>
          <a:prstGeom prst="homePlate">
            <a:avLst>
              <a:gd name="adj" fmla="val 50000"/>
            </a:avLst>
          </a:prstGeom>
          <a:solidFill>
            <a:srgbClr val="9cce9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300">
                <a:solidFill>
                  <a:schemeClr val="dk1"/>
                </a:solidFill>
                <a:latin typeface="한컴 윤고딕 240"/>
                <a:ea typeface="한컴 윤고딕 240"/>
              </a:rPr>
              <a:t>8/7</a:t>
            </a: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  </a:t>
            </a:r>
            <a:endParaRPr lang="ko-KR" altLang="en-US" sz="23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ko-KR" altLang="en-US" sz="2300">
                <a:solidFill>
                  <a:schemeClr val="dk1"/>
                </a:solidFill>
                <a:latin typeface="한컴 윤고딕 240"/>
                <a:ea typeface="한컴 윤고딕 240"/>
              </a:rPr>
              <a:t>테스트 및 배포 최종발표준비</a:t>
            </a:r>
            <a:endParaRPr lang="ko-KR" altLang="en-US" sz="23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62" name=""/>
          <p:cNvSpPr/>
          <p:nvPr/>
        </p:nvSpPr>
        <p:spPr>
          <a:xfrm>
            <a:off x="14630400" y="4838700"/>
            <a:ext cx="3505199" cy="1676400"/>
          </a:xfrm>
          <a:prstGeom prst="roundRect">
            <a:avLst>
              <a:gd name="adj" fmla="val 16667"/>
            </a:avLst>
          </a:prstGeom>
          <a:solidFill>
            <a:srgbClr val="88c49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3100">
                <a:solidFill>
                  <a:schemeClr val="dk1"/>
                </a:solidFill>
                <a:latin typeface="한컴 윤고딕 240"/>
                <a:ea typeface="한컴 윤고딕 240"/>
              </a:rPr>
              <a:t>8/11</a:t>
            </a:r>
            <a:r>
              <a:rPr lang="ko-KR" altLang="en-US" sz="3100">
                <a:solidFill>
                  <a:schemeClr val="dk1"/>
                </a:solidFill>
                <a:latin typeface="한컴 윤고딕 240"/>
                <a:ea typeface="한컴 윤고딕 240"/>
              </a:rPr>
              <a:t> </a:t>
            </a:r>
            <a:endParaRPr lang="ko-KR" altLang="en-US" sz="31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defRPr/>
            </a:pPr>
            <a:r>
              <a:rPr lang="ko-KR" altLang="en-US" sz="3100">
                <a:solidFill>
                  <a:schemeClr val="dk1"/>
                </a:solidFill>
                <a:latin typeface="한컴 윤고딕 240"/>
                <a:ea typeface="한컴 윤고딕 240"/>
              </a:rPr>
              <a:t>프로젝트 최종 발표</a:t>
            </a:r>
            <a:endParaRPr lang="ko-KR" altLang="en-US" sz="31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971800" y="419100"/>
            <a:ext cx="12722544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개발환경</a:t>
            </a:r>
            <a:endParaRPr lang="ko-KR" altLang="en-US" sz="9999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graphicFrame>
        <p:nvGraphicFramePr>
          <p:cNvPr id="33" name=""/>
          <p:cNvGraphicFramePr>
            <a:graphicFrameLocks noGrp="1"/>
          </p:cNvGraphicFramePr>
          <p:nvPr/>
        </p:nvGraphicFramePr>
        <p:xfrm>
          <a:off x="2285999" y="3579495"/>
          <a:ext cx="7391400" cy="2171700"/>
        </p:xfrm>
        <a:graphic>
          <a:graphicData uri="http://schemas.openxmlformats.org/drawingml/2006/table">
            <a:tbl>
              <a:tblPr firstRow="1" bandRow="1"/>
              <a:tblGrid>
                <a:gridCol w="2463800"/>
                <a:gridCol w="2463800"/>
                <a:gridCol w="2463800"/>
              </a:tblGrid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구분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>
                    <a:solidFill>
                      <a:srgbClr val="4da76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툴</a:t>
                      </a: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 </a:t>
                      </a: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명칭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>
                    <a:solidFill>
                      <a:srgbClr val="4da76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버전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>
                    <a:solidFill>
                      <a:srgbClr val="4da760"/>
                    </a:solidFill>
                  </a:tcPr>
                </a:tc>
              </a:tr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IDE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이클립스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e 4.16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DB</a:t>
                      </a: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관리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SQL Developer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17.4.1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데이터모델링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erdCloud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UML</a:t>
                      </a: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모델링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starUML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5.0.2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4" name=""/>
          <p:cNvGraphicFramePr>
            <a:graphicFrameLocks noGrp="1"/>
          </p:cNvGraphicFramePr>
          <p:nvPr/>
        </p:nvGraphicFramePr>
        <p:xfrm>
          <a:off x="2285997" y="6795135"/>
          <a:ext cx="7391400" cy="1303020"/>
        </p:xfrm>
        <a:graphic>
          <a:graphicData uri="http://schemas.openxmlformats.org/drawingml/2006/table">
            <a:tbl>
              <a:tblPr firstRow="1" bandRow="1"/>
              <a:tblGrid>
                <a:gridCol w="2463800"/>
                <a:gridCol w="2463800"/>
                <a:gridCol w="2463800"/>
              </a:tblGrid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서버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>
                    <a:solidFill>
                      <a:srgbClr val="4da76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버전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>
                    <a:solidFill>
                      <a:srgbClr val="4da76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용도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>
                    <a:solidFill>
                      <a:srgbClr val="4da760"/>
                    </a:solidFill>
                  </a:tcPr>
                </a:tc>
              </a:tr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Tomcat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8.5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WAS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SVN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1.9.5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형상관리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5" name=""/>
          <p:cNvGraphicFramePr>
            <a:graphicFrameLocks noGrp="1"/>
          </p:cNvGraphicFramePr>
          <p:nvPr/>
        </p:nvGraphicFramePr>
        <p:xfrm>
          <a:off x="10541000" y="6812280"/>
          <a:ext cx="5487895" cy="1303020"/>
        </p:xfrm>
        <a:graphic>
          <a:graphicData uri="http://schemas.openxmlformats.org/drawingml/2006/table">
            <a:tbl>
              <a:tblPr firstRow="1" bandRow="1"/>
              <a:tblGrid>
                <a:gridCol w="2743947"/>
                <a:gridCol w="2743947"/>
              </a:tblGrid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구분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>
                    <a:solidFill>
                      <a:srgbClr val="4da76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버전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>
                    <a:solidFill>
                      <a:srgbClr val="4da760"/>
                    </a:solidFill>
                  </a:tcPr>
                </a:tc>
              </a:tr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Mybatis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3.5.0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Oracle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11g XE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7" name=""/>
          <p:cNvGraphicFramePr>
            <a:graphicFrameLocks noGrp="1"/>
          </p:cNvGraphicFramePr>
          <p:nvPr/>
        </p:nvGraphicFramePr>
        <p:xfrm>
          <a:off x="10515600" y="3975735"/>
          <a:ext cx="5486400" cy="1303020"/>
        </p:xfrm>
        <a:graphic>
          <a:graphicData uri="http://schemas.openxmlformats.org/drawingml/2006/table">
            <a:tbl>
              <a:tblPr firstRow="1" bandRow="1"/>
              <a:tblGrid>
                <a:gridCol w="2746025"/>
                <a:gridCol w="2740375"/>
              </a:tblGrid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구분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>
                    <a:solidFill>
                      <a:srgbClr val="4da76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한컴 윤고딕 240"/>
                          <a:ea typeface="한컴 윤고딕 240"/>
                        </a:rPr>
                        <a:t>버전</a:t>
                      </a:r>
                      <a:endParaRPr lang="ko-KR" altLang="en-US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>
                    <a:solidFill>
                      <a:srgbClr val="4da760"/>
                    </a:solidFill>
                  </a:tcPr>
                </a:tc>
              </a:tr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Java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1.8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Spring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latin typeface="한컴 윤고딕 240"/>
                          <a:ea typeface="한컴 윤고딕 240"/>
                        </a:rPr>
                        <a:t>5.3.25</a:t>
                      </a:r>
                      <a:endParaRPr lang="en-US" altLang="ko-KR" sz="22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8" name=""/>
          <p:cNvSpPr/>
          <p:nvPr/>
        </p:nvSpPr>
        <p:spPr>
          <a:xfrm>
            <a:off x="2285999" y="2832735"/>
            <a:ext cx="22860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5200">
                <a:solidFill>
                  <a:schemeClr val="dk1"/>
                </a:solidFill>
                <a:latin typeface="한컴 윤고딕 240"/>
                <a:ea typeface="한컴 윤고딕 240"/>
              </a:rPr>
              <a:t>Tool</a:t>
            </a:r>
            <a:endParaRPr lang="en-US" altLang="ko-KR" sz="52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39" name=""/>
          <p:cNvSpPr/>
          <p:nvPr/>
        </p:nvSpPr>
        <p:spPr>
          <a:xfrm>
            <a:off x="2285999" y="5956935"/>
            <a:ext cx="26670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5200">
                <a:solidFill>
                  <a:schemeClr val="dk1"/>
                </a:solidFill>
                <a:latin typeface="한컴 윤고딕 240"/>
                <a:ea typeface="한컴 윤고딕 240"/>
              </a:rPr>
              <a:t>Server</a:t>
            </a:r>
            <a:endParaRPr lang="en-US" altLang="ko-KR" sz="52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40" name=""/>
          <p:cNvSpPr/>
          <p:nvPr/>
        </p:nvSpPr>
        <p:spPr>
          <a:xfrm>
            <a:off x="10515600" y="6040755"/>
            <a:ext cx="36576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5200">
                <a:solidFill>
                  <a:schemeClr val="dk1"/>
                </a:solidFill>
                <a:latin typeface="한컴 윤고딕 240"/>
                <a:ea typeface="한컴 윤고딕 240"/>
              </a:rPr>
              <a:t>DB &amp; ORM</a:t>
            </a:r>
            <a:endParaRPr lang="en-US" altLang="ko-KR" sz="52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  <p:sp>
        <p:nvSpPr>
          <p:cNvPr id="42" name=""/>
          <p:cNvSpPr/>
          <p:nvPr/>
        </p:nvSpPr>
        <p:spPr>
          <a:xfrm>
            <a:off x="10515600" y="3221355"/>
            <a:ext cx="57912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3400">
                <a:solidFill>
                  <a:schemeClr val="dk1"/>
                </a:solidFill>
                <a:latin typeface="한컴 윤고딕 240"/>
                <a:ea typeface="한컴 윤고딕 240"/>
              </a:rPr>
              <a:t>Language</a:t>
            </a:r>
            <a:r>
              <a:rPr lang="ko-KR" altLang="en-US" sz="3400">
                <a:solidFill>
                  <a:schemeClr val="dk1"/>
                </a:solidFill>
                <a:latin typeface="한컴 윤고딕 240"/>
                <a:ea typeface="한컴 윤고딕 240"/>
              </a:rPr>
              <a:t> </a:t>
            </a:r>
            <a:r>
              <a:rPr lang="en-US" altLang="ko-KR" sz="3400">
                <a:solidFill>
                  <a:schemeClr val="dk1"/>
                </a:solidFill>
                <a:latin typeface="한컴 윤고딕 240"/>
                <a:ea typeface="한컴 윤고딕 240"/>
              </a:rPr>
              <a:t>&amp;</a:t>
            </a:r>
            <a:r>
              <a:rPr lang="ko-KR" altLang="en-US" sz="3400">
                <a:solidFill>
                  <a:schemeClr val="dk1"/>
                </a:solidFill>
                <a:latin typeface="한컴 윤고딕 240"/>
                <a:ea typeface="한컴 윤고딕 240"/>
              </a:rPr>
              <a:t> </a:t>
            </a:r>
            <a:r>
              <a:rPr lang="en-US" altLang="ko-KR" sz="3400">
                <a:solidFill>
                  <a:schemeClr val="dk1"/>
                </a:solidFill>
                <a:latin typeface="한컴 윤고딕 240"/>
                <a:ea typeface="한컴 윤고딕 240"/>
              </a:rPr>
              <a:t>Framework</a:t>
            </a:r>
            <a:endParaRPr lang="ko-KR" altLang="en-US" sz="3400">
              <a:solidFill>
                <a:schemeClr val="dk1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"/>
          <p:cNvSpPr/>
          <p:nvPr/>
        </p:nvSpPr>
        <p:spPr>
          <a:xfrm>
            <a:off x="7772400" y="3882390"/>
            <a:ext cx="8763000" cy="50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016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ko-KR" altLang="en-US" sz="4800">
                <a:solidFill>
                  <a:srgbClr val="4da760"/>
                </a:solidFill>
                <a:latin typeface="한컴 윤고딕 240"/>
                <a:ea typeface="한컴 윤고딕 240"/>
              </a:rPr>
              <a:t>하루북스</a:t>
            </a: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란 우리가 보내고 있는 </a:t>
            </a:r>
            <a:endParaRPr lang="ko-KR" altLang="en-US" sz="31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4600">
                <a:solidFill>
                  <a:srgbClr val="4da760"/>
                </a:solidFill>
                <a:latin typeface="한컴 윤고딕 240"/>
                <a:ea typeface="한컴 윤고딕 240"/>
              </a:rPr>
              <a:t>하루</a:t>
            </a: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와 </a:t>
            </a:r>
            <a:r>
              <a:rPr lang="ko-KR" altLang="en-US" sz="4600">
                <a:solidFill>
                  <a:srgbClr val="4da760"/>
                </a:solidFill>
                <a:latin typeface="한컴 윤고딕 240"/>
                <a:ea typeface="한컴 윤고딕 240"/>
              </a:rPr>
              <a:t>책</a:t>
            </a: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의 합성어로 사용자의 하루가 </a:t>
            </a:r>
            <a:endParaRPr lang="ko-KR" altLang="en-US" sz="31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3100">
                <a:solidFill>
                  <a:srgbClr val="2a2a2a"/>
                </a:solidFill>
                <a:latin typeface="한컴 윤고딕 240"/>
                <a:ea typeface="한컴 윤고딕 240"/>
              </a:rPr>
              <a:t>책과 함께 했으면 하는 바람이 담겨 있습니다</a:t>
            </a:r>
            <a:r>
              <a:rPr lang="en-US" altLang="ko-KR" sz="3100">
                <a:solidFill>
                  <a:srgbClr val="2a2a2a"/>
                </a:solidFill>
                <a:latin typeface="한컴 윤고딕 240"/>
                <a:ea typeface="한컴 윤고딕 240"/>
              </a:rPr>
              <a:t>.</a:t>
            </a:r>
            <a:endParaRPr lang="en-US" altLang="ko-KR" sz="31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74656" y="419100"/>
            <a:ext cx="12722544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주제</a:t>
            </a:r>
            <a:endParaRPr lang="ko-KR" altLang="en-US" sz="9999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41" name=""/>
          <p:cNvSpPr txBox="1"/>
          <p:nvPr/>
        </p:nvSpPr>
        <p:spPr>
          <a:xfrm>
            <a:off x="6629400" y="3009900"/>
            <a:ext cx="11430000" cy="201549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  <a:defRPr/>
            </a:pPr>
            <a:r>
              <a:rPr lang="ko-KR" altLang="en-US" sz="10500">
                <a:solidFill>
                  <a:srgbClr val="4da760"/>
                </a:solidFill>
                <a:latin typeface="한컴 윤고딕 240"/>
                <a:ea typeface="한컴 윤고딕 240"/>
              </a:rPr>
              <a:t>하루 </a:t>
            </a:r>
            <a:r>
              <a:rPr lang="en-US" altLang="ko-KR" sz="10500">
                <a:solidFill>
                  <a:srgbClr val="4da760"/>
                </a:solidFill>
                <a:latin typeface="한컴 윤고딕 240"/>
                <a:ea typeface="한컴 윤고딕 240"/>
              </a:rPr>
              <a:t>+</a:t>
            </a:r>
            <a:r>
              <a:rPr lang="ko-KR" altLang="en-US" sz="10500">
                <a:solidFill>
                  <a:srgbClr val="4da760"/>
                </a:solidFill>
                <a:latin typeface="한컴 윤고딕 240"/>
                <a:ea typeface="한컴 윤고딕 240"/>
              </a:rPr>
              <a:t> 북스</a:t>
            </a:r>
            <a:r>
              <a:rPr lang="en-US" altLang="ko-KR" sz="4300">
                <a:solidFill>
                  <a:srgbClr val="4da760"/>
                </a:solidFill>
                <a:latin typeface="한컴 윤고딕 240"/>
                <a:ea typeface="한컴 윤고딕 240"/>
              </a:rPr>
              <a:t>(books)</a:t>
            </a:r>
            <a:endParaRPr lang="en-US" altLang="ko-KR" sz="4300">
              <a:solidFill>
                <a:srgbClr val="4da760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1600" y="3073214"/>
            <a:ext cx="5410200" cy="4203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"/>
          <p:cNvSpPr/>
          <p:nvPr/>
        </p:nvSpPr>
        <p:spPr>
          <a:xfrm>
            <a:off x="8839200" y="2857500"/>
            <a:ext cx="8915400" cy="6400800"/>
          </a:xfrm>
          <a:prstGeom prst="roundRect">
            <a:avLst>
              <a:gd name="adj" fmla="val 8073"/>
            </a:avLst>
          </a:prstGeom>
          <a:solidFill>
            <a:schemeClr val="lt1"/>
          </a:solidFill>
          <a:ln w="3810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ts val="3640"/>
              </a:lnSpc>
              <a:defRPr/>
            </a:pPr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974656" y="419100"/>
            <a:ext cx="12722544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주제 선정 이유</a:t>
            </a:r>
            <a:endParaRPr lang="ko-KR" altLang="en-US" sz="9999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rcRect l="2470" t="28620" r="60740" b="6900"/>
          <a:stretch>
            <a:fillRect/>
          </a:stretch>
        </p:blipFill>
        <p:spPr>
          <a:xfrm>
            <a:off x="9372600" y="4236720"/>
            <a:ext cx="7848600" cy="3886200"/>
          </a:xfrm>
          <a:prstGeom prst="rect">
            <a:avLst/>
          </a:prstGeom>
          <a:ln>
            <a:solidFill>
              <a:srgbClr val="bfbfbf"/>
            </a:solidFill>
          </a:ln>
        </p:spPr>
      </p:pic>
      <p:sp>
        <p:nvSpPr>
          <p:cNvPr id="19" name=""/>
          <p:cNvSpPr txBox="1"/>
          <p:nvPr/>
        </p:nvSpPr>
        <p:spPr>
          <a:xfrm>
            <a:off x="9448801" y="3162300"/>
            <a:ext cx="7619999" cy="10058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3640"/>
              </a:lnSpc>
              <a:defRPr/>
            </a:pPr>
            <a:r>
              <a:rPr lang="en-US" altLang="ko-KR" sz="3000">
                <a:solidFill>
                  <a:srgbClr val="2a2a2a"/>
                </a:solidFill>
                <a:latin typeface="한컴 윤고딕 240"/>
                <a:ea typeface="한컴 윤고딕 240"/>
              </a:rPr>
              <a:t>2021</a:t>
            </a:r>
            <a:r>
              <a:rPr lang="ko-KR" altLang="en-US" sz="3000">
                <a:solidFill>
                  <a:srgbClr val="2a2a2a"/>
                </a:solidFill>
                <a:latin typeface="한컴 윤고딕 240"/>
                <a:ea typeface="한컴 윤고딕 240"/>
              </a:rPr>
              <a:t>년 국민독서 실태조사 결과</a:t>
            </a:r>
            <a:endParaRPr lang="ko-KR" altLang="en-US" sz="30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ko-KR" altLang="en-US" sz="3000">
                <a:solidFill>
                  <a:srgbClr val="2a2a2a"/>
                </a:solidFill>
                <a:latin typeface="한컴 윤고딕 240"/>
                <a:ea typeface="한컴 윤고딕 240"/>
              </a:rPr>
              <a:t>종이책</a:t>
            </a:r>
            <a:r>
              <a:rPr lang="en-US" altLang="ko-KR" sz="3000">
                <a:solidFill>
                  <a:srgbClr val="2a2a2a"/>
                </a:solidFill>
                <a:latin typeface="한컴 윤고딕 240"/>
                <a:ea typeface="한컴 윤고딕 240"/>
              </a:rPr>
              <a:t>+</a:t>
            </a:r>
            <a:r>
              <a:rPr lang="ko-KR" altLang="en-US" sz="3000">
                <a:solidFill>
                  <a:srgbClr val="2a2a2a"/>
                </a:solidFill>
                <a:latin typeface="한컴 윤고딕 240"/>
                <a:ea typeface="한컴 윤고딕 240"/>
              </a:rPr>
              <a:t>전자책 독서량 변화 추이 </a:t>
            </a:r>
            <a:r>
              <a:rPr lang="en-US" altLang="ko-KR" sz="3000">
                <a:solidFill>
                  <a:srgbClr val="2a2a2a"/>
                </a:solidFill>
                <a:latin typeface="한컴 윤고딕 240"/>
                <a:ea typeface="한컴 윤고딕 240"/>
              </a:rPr>
              <a:t>(</a:t>
            </a:r>
            <a:r>
              <a:rPr lang="ko-KR" altLang="en-US" sz="3000">
                <a:solidFill>
                  <a:srgbClr val="2a2a2a"/>
                </a:solidFill>
                <a:latin typeface="한컴 윤고딕 240"/>
                <a:ea typeface="한컴 윤고딕 240"/>
              </a:rPr>
              <a:t>성인</a:t>
            </a:r>
            <a:r>
              <a:rPr lang="en-US" altLang="ko-KR" sz="3000">
                <a:solidFill>
                  <a:srgbClr val="2a2a2a"/>
                </a:solidFill>
                <a:latin typeface="한컴 윤고딕 240"/>
                <a:ea typeface="한컴 윤고딕 240"/>
              </a:rPr>
              <a:t>,</a:t>
            </a:r>
            <a:r>
              <a:rPr lang="ko-KR" altLang="en-US" sz="3000">
                <a:solidFill>
                  <a:srgbClr val="2a2a2a"/>
                </a:solidFill>
                <a:latin typeface="한컴 윤고딕 240"/>
                <a:ea typeface="한컴 윤고딕 240"/>
              </a:rPr>
              <a:t> 학생</a:t>
            </a:r>
            <a:r>
              <a:rPr lang="en-US" altLang="ko-KR" sz="3000">
                <a:solidFill>
                  <a:srgbClr val="2a2a2a"/>
                </a:solidFill>
                <a:latin typeface="한컴 윤고딕 240"/>
                <a:ea typeface="한컴 윤고딕 240"/>
              </a:rPr>
              <a:t>)</a:t>
            </a:r>
            <a:endParaRPr lang="en-US" altLang="ko-KR" sz="3000">
              <a:solidFill>
                <a:srgbClr val="2a2a2a"/>
              </a:solidFill>
              <a:latin typeface="한컴 윤고딕 240"/>
              <a:ea typeface="한컴 윤고딕 240"/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9448800" y="8115300"/>
            <a:ext cx="7924800" cy="685800"/>
            <a:chOff x="9677400" y="8496300"/>
            <a:chExt cx="7924800" cy="685800"/>
          </a:xfrm>
        </p:grpSpPr>
        <p:sp>
          <p:nvSpPr>
            <p:cNvPr id="20" name=""/>
            <p:cNvSpPr/>
            <p:nvPr/>
          </p:nvSpPr>
          <p:spPr>
            <a:xfrm>
              <a:off x="9982200" y="8496300"/>
              <a:ext cx="12954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sz="2600">
                  <a:solidFill>
                    <a:schemeClr val="dk1"/>
                  </a:solidFill>
                </a:rPr>
                <a:t>2013</a:t>
              </a:r>
              <a:r>
                <a:rPr lang="ko-KR" altLang="en-US" sz="2600">
                  <a:solidFill>
                    <a:schemeClr val="dk1"/>
                  </a:solidFill>
                </a:rPr>
                <a:t>년</a:t>
              </a:r>
              <a:endParaRPr lang="ko-KR" altLang="en-US" sz="2600">
                <a:solidFill>
                  <a:schemeClr val="dk1"/>
                </a:solidFill>
              </a:endParaRPr>
            </a:p>
          </p:txBody>
        </p:sp>
        <p:sp>
          <p:nvSpPr>
            <p:cNvPr id="21" name=""/>
            <p:cNvSpPr/>
            <p:nvPr/>
          </p:nvSpPr>
          <p:spPr>
            <a:xfrm>
              <a:off x="9677400" y="8648700"/>
              <a:ext cx="304800" cy="3048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1658600" y="8496300"/>
              <a:ext cx="12954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sz="2600">
                  <a:solidFill>
                    <a:schemeClr val="dk1"/>
                  </a:solidFill>
                </a:rPr>
                <a:t>2015</a:t>
              </a:r>
              <a:r>
                <a:rPr lang="ko-KR" altLang="en-US" sz="2600">
                  <a:solidFill>
                    <a:schemeClr val="dk1"/>
                  </a:solidFill>
                </a:rPr>
                <a:t>년</a:t>
              </a:r>
              <a:endParaRPr lang="ko-KR" altLang="en-US" sz="2600">
                <a:solidFill>
                  <a:schemeClr val="dk1"/>
                </a:solidFill>
              </a:endParaRPr>
            </a:p>
          </p:txBody>
        </p:sp>
        <p:sp>
          <p:nvSpPr>
            <p:cNvPr id="23" name=""/>
            <p:cNvSpPr/>
            <p:nvPr/>
          </p:nvSpPr>
          <p:spPr>
            <a:xfrm>
              <a:off x="11353800" y="8648700"/>
              <a:ext cx="304800" cy="3048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3182600" y="8496300"/>
              <a:ext cx="12954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sz="2600">
                  <a:solidFill>
                    <a:schemeClr val="dk1"/>
                  </a:solidFill>
                </a:rPr>
                <a:t>2017</a:t>
              </a:r>
              <a:r>
                <a:rPr lang="ko-KR" altLang="en-US" sz="2600">
                  <a:solidFill>
                    <a:schemeClr val="dk1"/>
                  </a:solidFill>
                </a:rPr>
                <a:t>년</a:t>
              </a:r>
              <a:endParaRPr lang="ko-KR" altLang="en-US" sz="2600">
                <a:solidFill>
                  <a:schemeClr val="dk1"/>
                </a:solidFill>
              </a:endParaRPr>
            </a:p>
          </p:txBody>
        </p:sp>
        <p:sp>
          <p:nvSpPr>
            <p:cNvPr id="25" name=""/>
            <p:cNvSpPr/>
            <p:nvPr/>
          </p:nvSpPr>
          <p:spPr>
            <a:xfrm>
              <a:off x="12877800" y="8648700"/>
              <a:ext cx="304800" cy="304800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4706600" y="8496300"/>
              <a:ext cx="12954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sz="2600">
                  <a:solidFill>
                    <a:schemeClr val="dk1"/>
                  </a:solidFill>
                </a:rPr>
                <a:t>2019</a:t>
              </a:r>
              <a:r>
                <a:rPr lang="ko-KR" altLang="en-US" sz="2600">
                  <a:solidFill>
                    <a:schemeClr val="dk1"/>
                  </a:solidFill>
                </a:rPr>
                <a:t>년</a:t>
              </a:r>
              <a:endParaRPr lang="ko-KR" altLang="en-US" sz="2600">
                <a:solidFill>
                  <a:schemeClr val="dk1"/>
                </a:solidFill>
              </a:endParaRPr>
            </a:p>
          </p:txBody>
        </p:sp>
        <p:sp>
          <p:nvSpPr>
            <p:cNvPr id="27" name=""/>
            <p:cNvSpPr/>
            <p:nvPr/>
          </p:nvSpPr>
          <p:spPr>
            <a:xfrm>
              <a:off x="14401800" y="8648700"/>
              <a:ext cx="304800" cy="304800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16306800" y="8496300"/>
              <a:ext cx="12954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sz="2600">
                  <a:solidFill>
                    <a:schemeClr val="dk1"/>
                  </a:solidFill>
                </a:rPr>
                <a:t>2021</a:t>
              </a:r>
              <a:r>
                <a:rPr lang="ko-KR" altLang="en-US" sz="2600">
                  <a:solidFill>
                    <a:schemeClr val="dk1"/>
                  </a:solidFill>
                </a:rPr>
                <a:t>년</a:t>
              </a:r>
              <a:endParaRPr lang="ko-KR" altLang="en-US" sz="2600">
                <a:solidFill>
                  <a:schemeClr val="dk1"/>
                </a:solidFill>
              </a:endParaRPr>
            </a:p>
          </p:txBody>
        </p:sp>
        <p:sp>
          <p:nvSpPr>
            <p:cNvPr id="29" name=""/>
            <p:cNvSpPr/>
            <p:nvPr/>
          </p:nvSpPr>
          <p:spPr>
            <a:xfrm>
              <a:off x="16002000" y="8648700"/>
              <a:ext cx="304800" cy="304800"/>
            </a:xfrm>
            <a:prstGeom prst="rect">
              <a:avLst/>
            </a:prstGeom>
            <a:solidFill>
              <a:srgbClr val="10253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"/>
          <p:cNvSpPr/>
          <p:nvPr/>
        </p:nvSpPr>
        <p:spPr>
          <a:xfrm>
            <a:off x="11887200" y="8496300"/>
            <a:ext cx="53340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900">
                <a:solidFill>
                  <a:schemeClr val="dk1"/>
                </a:solidFill>
              </a:rPr>
              <a:t>[</a:t>
            </a:r>
            <a:r>
              <a:rPr lang="ko-KR" altLang="en-US" sz="1900">
                <a:solidFill>
                  <a:schemeClr val="dk1"/>
                </a:solidFill>
              </a:rPr>
              <a:t>출처</a:t>
            </a:r>
            <a:r>
              <a:rPr lang="en-US" altLang="ko-KR" sz="1900">
                <a:solidFill>
                  <a:schemeClr val="dk1"/>
                </a:solidFill>
              </a:rPr>
              <a:t>:</a:t>
            </a:r>
            <a:r>
              <a:rPr lang="ko-KR" altLang="en-US" sz="1900">
                <a:solidFill>
                  <a:schemeClr val="dk1"/>
                </a:solidFill>
              </a:rPr>
              <a:t>문화체육관광부 </a:t>
            </a:r>
            <a:r>
              <a:rPr lang="en-US" altLang="ko-KR" sz="1900">
                <a:solidFill>
                  <a:schemeClr val="dk1"/>
                </a:solidFill>
              </a:rPr>
              <a:t>2021</a:t>
            </a:r>
            <a:r>
              <a:rPr lang="ko-KR" altLang="en-US" sz="1900">
                <a:solidFill>
                  <a:schemeClr val="dk1"/>
                </a:solidFill>
              </a:rPr>
              <a:t>년 국민독서실태조사</a:t>
            </a:r>
            <a:r>
              <a:rPr lang="en-US" altLang="ko-KR" sz="1900">
                <a:solidFill>
                  <a:schemeClr val="dk1"/>
                </a:solidFill>
              </a:rPr>
              <a:t>]</a:t>
            </a:r>
            <a:endParaRPr lang="en-US" altLang="ko-KR" sz="1900">
              <a:solidFill>
                <a:schemeClr val="dk1"/>
              </a:solidFill>
            </a:endParaRPr>
          </a:p>
        </p:txBody>
      </p:sp>
      <p:sp>
        <p:nvSpPr>
          <p:cNvPr id="34" name=""/>
          <p:cNvSpPr/>
          <p:nvPr/>
        </p:nvSpPr>
        <p:spPr>
          <a:xfrm>
            <a:off x="762000" y="2781300"/>
            <a:ext cx="7467599" cy="6400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ts val="3640"/>
              </a:lnSpc>
              <a:defRPr/>
            </a:pPr>
            <a:endParaRPr lang="ko-KR" altLang="en-US" sz="3600">
              <a:solidFill>
                <a:srgbClr val="ff0000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ko-KR" altLang="en-US" sz="3600">
                <a:solidFill>
                  <a:srgbClr val="ff0000"/>
                </a:solidFill>
                <a:latin typeface="한컴 윤고딕 240"/>
                <a:ea typeface="한컴 윤고딕 240"/>
              </a:rPr>
              <a:t>지속적인 독서량 감소</a:t>
            </a:r>
            <a:endParaRPr lang="ko-KR" altLang="en-US" sz="3600">
              <a:solidFill>
                <a:srgbClr val="ff0000"/>
              </a:solidFill>
              <a:latin typeface="한컴 윤고딕 240"/>
              <a:ea typeface="한컴 윤고딕 240"/>
            </a:endParaRPr>
          </a:p>
          <a:p>
            <a:pPr>
              <a:lnSpc>
                <a:spcPts val="3640"/>
              </a:lnSpc>
              <a:defRPr/>
            </a:pPr>
            <a:r>
              <a:rPr lang="ko-KR" alt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 </a:t>
            </a:r>
            <a:endParaRPr lang="ko-KR" altLang="en-US" sz="26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2021년 문화체육관광부 실시 </a:t>
            </a:r>
            <a:r>
              <a:rPr lang="en-US" sz="2600" b="1">
                <a:solidFill>
                  <a:srgbClr val="2a2a2a"/>
                </a:solidFill>
                <a:latin typeface="한컴 윤고딕 240"/>
                <a:ea typeface="한컴 윤고딕 240"/>
              </a:rPr>
              <a:t>국민독서실태조사</a:t>
            </a:r>
            <a:endParaRPr lang="en-US" sz="2600" b="1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>
              <a:lnSpc>
                <a:spcPts val="3640"/>
              </a:lnSpc>
              <a:defRPr/>
            </a:pPr>
            <a:endParaRPr lang="en-US" sz="26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종이책</a:t>
            </a:r>
            <a:r>
              <a:rPr lang="ko-KR" alt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 </a:t>
            </a:r>
            <a:r>
              <a:rPr lang="en-US" altLang="ko-KR" sz="2600">
                <a:solidFill>
                  <a:srgbClr val="2a2a2a"/>
                </a:solidFill>
                <a:latin typeface="한컴 윤고딕 240"/>
                <a:ea typeface="한컴 윤고딕 240"/>
              </a:rPr>
              <a:t>+</a:t>
            </a:r>
            <a:r>
              <a:rPr 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 전자책</a:t>
            </a:r>
            <a:r>
              <a:rPr lang="ko-KR" alt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 </a:t>
            </a:r>
            <a:r>
              <a:rPr lang="en-US" altLang="ko-KR" sz="2600">
                <a:solidFill>
                  <a:srgbClr val="2a2a2a"/>
                </a:solidFill>
                <a:latin typeface="한컴 윤고딕 240"/>
                <a:ea typeface="한컴 윤고딕 240"/>
              </a:rPr>
              <a:t>+</a:t>
            </a:r>
            <a:r>
              <a:rPr 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 오디오북</a:t>
            </a:r>
            <a:r>
              <a:rPr lang="ko-KR" alt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 </a:t>
            </a:r>
            <a:r>
              <a:rPr lang="en-US" altLang="ko-KR" sz="2600">
                <a:solidFill>
                  <a:srgbClr val="2a2a2a"/>
                </a:solidFill>
                <a:latin typeface="한컴 윤고딕 240"/>
                <a:ea typeface="한컴 윤고딕 240"/>
              </a:rPr>
              <a:t>=</a:t>
            </a:r>
            <a:r>
              <a:rPr lang="ko-KR" alt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 연간</a:t>
            </a:r>
            <a:r>
              <a:rPr 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 </a:t>
            </a:r>
            <a:r>
              <a:rPr lang="en-US" sz="3300">
                <a:solidFill>
                  <a:srgbClr val="2a2a2a"/>
                </a:solidFill>
                <a:latin typeface="한컴 윤고딕 240"/>
                <a:ea typeface="한컴 윤고딕 240"/>
              </a:rPr>
              <a:t>4.</a:t>
            </a:r>
            <a:r>
              <a:rPr lang="en-US" altLang="ko-KR" sz="3300">
                <a:solidFill>
                  <a:srgbClr val="2a2a2a"/>
                </a:solidFill>
                <a:latin typeface="한컴 윤고딕 240"/>
                <a:ea typeface="한컴 윤고딕 240"/>
              </a:rPr>
              <a:t>2</a:t>
            </a:r>
            <a:r>
              <a:rPr 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권</a:t>
            </a:r>
            <a:endParaRPr lang="en-US" sz="26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>
              <a:lnSpc>
                <a:spcPts val="3640"/>
              </a:lnSpc>
              <a:defRPr/>
            </a:pPr>
            <a:endParaRPr lang="ko-KR" altLang="en-US" sz="26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en-US" altLang="ko-KR" sz="2600">
                <a:solidFill>
                  <a:srgbClr val="2a2a2a"/>
                </a:solidFill>
                <a:latin typeface="한컴 윤고딕 240"/>
                <a:ea typeface="한컴 윤고딕 240"/>
              </a:rPr>
              <a:t>2017</a:t>
            </a:r>
            <a:r>
              <a:rPr lang="ko-KR" alt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년 </a:t>
            </a:r>
            <a:r>
              <a:rPr lang="en-US" altLang="ko-KR" sz="2600">
                <a:solidFill>
                  <a:srgbClr val="ff0000"/>
                </a:solidFill>
                <a:latin typeface="한컴 윤고딕 240"/>
                <a:ea typeface="한컴 윤고딕 240"/>
              </a:rPr>
              <a:t>9.4</a:t>
            </a:r>
            <a:r>
              <a:rPr lang="ko-KR" altLang="en-US" sz="2600">
                <a:solidFill>
                  <a:srgbClr val="ff0000"/>
                </a:solidFill>
                <a:latin typeface="한컴 윤고딕 240"/>
                <a:ea typeface="한컴 윤고딕 240"/>
              </a:rPr>
              <a:t>권</a:t>
            </a:r>
            <a:endParaRPr lang="ko-KR" altLang="en-US" sz="26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en-US" altLang="ko-KR" sz="2600">
                <a:solidFill>
                  <a:srgbClr val="2a2a2a"/>
                </a:solidFill>
                <a:latin typeface="한컴 윤고딕 240"/>
                <a:ea typeface="한컴 윤고딕 240"/>
              </a:rPr>
              <a:t>2019</a:t>
            </a:r>
            <a:r>
              <a:rPr lang="ko-KR" alt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년 </a:t>
            </a:r>
            <a:r>
              <a:rPr lang="en-US" altLang="ko-KR" sz="2600">
                <a:solidFill>
                  <a:srgbClr val="ff0000"/>
                </a:solidFill>
                <a:latin typeface="한컴 윤고딕 240"/>
                <a:ea typeface="한컴 윤고딕 240"/>
              </a:rPr>
              <a:t>7.3</a:t>
            </a:r>
            <a:r>
              <a:rPr lang="ko-KR" altLang="en-US" sz="2600">
                <a:solidFill>
                  <a:srgbClr val="ff0000"/>
                </a:solidFill>
                <a:latin typeface="한컴 윤고딕 240"/>
                <a:ea typeface="한컴 윤고딕 240"/>
              </a:rPr>
              <a:t>권</a:t>
            </a:r>
            <a:endParaRPr lang="ko-KR" altLang="en-US" sz="26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en-US" altLang="ko-KR" sz="2600">
                <a:solidFill>
                  <a:srgbClr val="2a2a2a"/>
                </a:solidFill>
                <a:latin typeface="한컴 윤고딕 240"/>
                <a:ea typeface="한컴 윤고딕 240"/>
              </a:rPr>
              <a:t>2021</a:t>
            </a:r>
            <a:r>
              <a:rPr lang="ko-KR" altLang="en-US" sz="2600">
                <a:solidFill>
                  <a:srgbClr val="2a2a2a"/>
                </a:solidFill>
                <a:latin typeface="한컴 윤고딕 240"/>
                <a:ea typeface="한컴 윤고딕 240"/>
              </a:rPr>
              <a:t>년 </a:t>
            </a:r>
            <a:r>
              <a:rPr lang="en-US" altLang="ko-KR" sz="2600">
                <a:solidFill>
                  <a:srgbClr val="ff0000"/>
                </a:solidFill>
                <a:latin typeface="한컴 윤고딕 240"/>
                <a:ea typeface="한컴 윤고딕 240"/>
              </a:rPr>
              <a:t>4.2</a:t>
            </a:r>
            <a:r>
              <a:rPr lang="ko-KR" altLang="en-US" sz="2600">
                <a:solidFill>
                  <a:srgbClr val="ff0000"/>
                </a:solidFill>
                <a:latin typeface="한컴 윤고딕 240"/>
                <a:ea typeface="한컴 윤고딕 240"/>
              </a:rPr>
              <a:t>권</a:t>
            </a:r>
            <a:endParaRPr lang="ko-KR" altLang="en-US" sz="2600">
              <a:solidFill>
                <a:srgbClr val="2a2a2a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26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 sz="40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5638799" y="6286500"/>
            <a:ext cx="314425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/>
          <p:nvPr/>
        </p:nvSpPr>
        <p:spPr>
          <a:xfrm>
            <a:off x="5638799" y="6743700"/>
            <a:ext cx="314425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rcRect t="71990"/>
          <a:stretch>
            <a:fillRect/>
          </a:stretch>
        </p:blipFill>
        <p:spPr>
          <a:xfrm>
            <a:off x="15773400" y="266700"/>
            <a:ext cx="2760437" cy="741125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2286000" y="7429500"/>
            <a:ext cx="4572000" cy="100393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3640"/>
              </a:lnSpc>
              <a:defRPr/>
            </a:pPr>
            <a:endParaRPr lang="ko-KR" altLang="en-US" sz="260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algn="ctr">
              <a:lnSpc>
                <a:spcPts val="3640"/>
              </a:lnSpc>
              <a:defRPr/>
            </a:pPr>
            <a:r>
              <a:rPr lang="ko-KR" altLang="en-US" sz="4000">
                <a:solidFill>
                  <a:schemeClr val="dk1"/>
                </a:solidFill>
                <a:latin typeface="한컴 윤고딕 240"/>
                <a:ea typeface="한컴 윤고딕 240"/>
              </a:rPr>
              <a:t>지속적 감소세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1" animBg="1"/>
      <p:bldP spid="39" grpId="2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/>
          <p:nvPr/>
        </p:nvSpPr>
        <p:spPr>
          <a:xfrm>
            <a:off x="2974656" y="419100"/>
            <a:ext cx="12722544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1999"/>
              </a:lnSpc>
              <a:defRPr/>
            </a:pPr>
            <a:r>
              <a:rPr lang="ko-KR" altLang="en-US" sz="9999">
                <a:solidFill>
                  <a:srgbClr val="2c9829"/>
                </a:solidFill>
                <a:latin typeface="한컴 윤고딕 240"/>
                <a:ea typeface="한컴 윤고딕 240"/>
              </a:rPr>
              <a:t>주제 선정 이유</a:t>
            </a:r>
            <a:endParaRPr lang="ko-KR" altLang="en-US" sz="9999">
              <a:solidFill>
                <a:srgbClr val="2c9829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7800" y="3086100"/>
            <a:ext cx="16484140" cy="3533775"/>
          </a:xfrm>
          <a:prstGeom prst="rect">
            <a:avLst/>
          </a:prstGeom>
        </p:spPr>
      </p:pic>
      <p:grpSp>
        <p:nvGrpSpPr>
          <p:cNvPr id="9" name=""/>
          <p:cNvGrpSpPr/>
          <p:nvPr/>
        </p:nvGrpSpPr>
        <p:grpSpPr>
          <a:xfrm rot="0">
            <a:off x="5042300" y="2628900"/>
            <a:ext cx="8203398" cy="7219950"/>
            <a:chOff x="9246402" y="2400300"/>
            <a:chExt cx="8203398" cy="7219950"/>
          </a:xfrm>
        </p:grpSpPr>
        <p:pic>
          <p:nvPicPr>
            <p:cNvPr id="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246402" y="2400300"/>
              <a:ext cx="8203398" cy="7219950"/>
            </a:xfrm>
            <a:prstGeom prst="rect">
              <a:avLst/>
            </a:prstGeom>
          </p:spPr>
        </p:pic>
        <p:cxnSp>
          <p:nvCxnSpPr>
            <p:cNvPr id="7" name=""/>
            <p:cNvCxnSpPr/>
            <p:nvPr/>
          </p:nvCxnSpPr>
          <p:spPr>
            <a:xfrm>
              <a:off x="15163800" y="5524500"/>
              <a:ext cx="1260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"/>
            <p:cNvCxnSpPr/>
            <p:nvPr/>
          </p:nvCxnSpPr>
          <p:spPr>
            <a:xfrm>
              <a:off x="14859000" y="5219700"/>
              <a:ext cx="16917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446</ep:Words>
  <ep:PresentationFormat>On-screen Show (4:3)</ep:PresentationFormat>
  <ep:Paragraphs>155</ep:Paragraphs>
  <ep:Slides>36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PC-06</cp:lastModifiedBy>
  <dcterms:modified xsi:type="dcterms:W3CDTF">2023-07-07T01:18:09.907</dcterms:modified>
  <cp:revision>308</cp:revision>
  <dc:title>초록색 흰색 등각 투상 요소 및 목업 핀테크 금융 기술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